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e70ca8af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0e70ca8af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these issues boil down to barriers in communication across </a:t>
            </a:r>
            <a:r>
              <a:rPr lang="en"/>
              <a:t>different</a:t>
            </a:r>
            <a:r>
              <a:rPr lang="en"/>
              <a:t> stakeholders and cultures, which limits effectiveness of blue economy policy why?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e70ca8af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0e70ca8af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e70ca8af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e70ca8af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a:t>
            </a:r>
            <a:r>
              <a:rPr lang="en"/>
              <a:t> off of what already exists in terms of governance</a:t>
            </a:r>
            <a:endParaRPr/>
          </a:p>
          <a:p>
            <a:pPr indent="0" lvl="0" marL="0" rtl="0" algn="l">
              <a:spcBef>
                <a:spcPts val="0"/>
              </a:spcBef>
              <a:spcAft>
                <a:spcPts val="0"/>
              </a:spcAft>
              <a:buNone/>
            </a:pPr>
            <a:r>
              <a:rPr lang="en"/>
              <a:t>Hindsight wish we had pulled an example of how this can work</a:t>
            </a:r>
            <a:endParaRPr/>
          </a:p>
          <a:p>
            <a:pPr indent="0" lvl="0" marL="0" rtl="0" algn="l">
              <a:spcBef>
                <a:spcPts val="0"/>
              </a:spcBef>
              <a:spcAft>
                <a:spcPts val="0"/>
              </a:spcAft>
              <a:buNone/>
            </a:pPr>
            <a:r>
              <a:rPr lang="en"/>
              <a:t>How</a:t>
            </a:r>
            <a:r>
              <a:rPr lang="en"/>
              <a:t> much can we talk about power dynamics?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1013252c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1013252c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013252c4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013252c4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013252c4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013252c4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e70ca8af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e70ca8af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009146d2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009146d2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think strengthening existing local governance structures will really help to </a:t>
            </a:r>
            <a:r>
              <a:rPr lang="en"/>
              <a:t>implement</a:t>
            </a:r>
            <a:r>
              <a:rPr lang="en"/>
              <a:t> the Blue Economy Ministry policies and ensure they’re successful in the face of the challenges we saw playing out. We would like to sincerely thank you for welcoming us to Zanzibar and for listening to our presentations. We greatly admire the work of the Blue Economy Ministry and look forward to witnessing the impact you continue to make. Asante sana for your time, and please let us know of any questions you have.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e70ca8af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e70ca8af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e70ca8af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e70ca8af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e70ca8af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e70ca8af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e70ca8af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0e70ca8af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 issues that we found from our ethnographic interviews and observation that lead us to role of local governance.</a:t>
            </a:r>
            <a:endParaRPr/>
          </a:p>
          <a:p>
            <a:pPr indent="0" lvl="0" marL="0" rtl="0" algn="l">
              <a:spcBef>
                <a:spcPts val="0"/>
              </a:spcBef>
              <a:spcAft>
                <a:spcPts val="0"/>
              </a:spcAft>
              <a:buNone/>
            </a:pPr>
            <a:r>
              <a:rPr lang="en"/>
              <a:t>Need for cooperation between locally appointed</a:t>
            </a:r>
            <a:r>
              <a:rPr lang="en" sz="1200">
                <a:solidFill>
                  <a:schemeClr val="dk1"/>
                </a:solidFill>
                <a:latin typeface="Times New Roman"/>
                <a:ea typeface="Times New Roman"/>
                <a:cs typeface="Times New Roman"/>
                <a:sym typeface="Times New Roman"/>
              </a:rPr>
              <a:t> </a:t>
            </a:r>
            <a:r>
              <a:rPr i="1" lang="en" sz="1200">
                <a:solidFill>
                  <a:schemeClr val="dk1"/>
                </a:solidFill>
                <a:latin typeface="Times New Roman"/>
                <a:ea typeface="Times New Roman"/>
                <a:cs typeface="Times New Roman"/>
                <a:sym typeface="Times New Roman"/>
              </a:rPr>
              <a:t>Sheha, </a:t>
            </a:r>
            <a:r>
              <a:rPr lang="en" sz="1200">
                <a:solidFill>
                  <a:schemeClr val="dk1"/>
                </a:solidFill>
                <a:latin typeface="Times New Roman"/>
                <a:ea typeface="Times New Roman"/>
                <a:cs typeface="Times New Roman"/>
                <a:sym typeface="Times New Roman"/>
              </a:rPr>
              <a:t>the government, and all of the different community stakeholders in Paje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Just like anywhere…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while one local business owner thought expat investors and hotel owners were bribing the government with money, a later interview with an expat hotel owner revealed that they, in turn, felt immense financial pressure from the government and had to persevere to keep their business alive.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e70ca8af4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e70ca8af4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female seaweed farmer reported that in November of 2022, ice-ice, a climate change-related disease that kills seaweed (Hashim, 2016), forced the farmers to move their plots north. The hotel owners, who had been using the northern beachfront for kitesurfing, offered to pay the women to move their farms back south without understanding the issue of ice-ice, and therefore the women refused the money. The following morning, when the women went out to their farms they saw that they had been destroyed. They contacted the village chairmen who brought the issue to the government, but there was not enough evidence to discover the culprits. The villagers still believe that the hotel owners were responsible.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e70ca8af4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e70ca8af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During an interview with another female seaweed farmer, two tourists approached her farm wanting to take pictures. One was wearing a bikini, and the other was wearing swim trunks without a shirt. After sternly telling them not to take pictures and leave her be, the farmer explained that she usually welcomes tourists to visit her farm. She believes that any form of awareness for seaweed farming is beneficial, and she enjoys teaching others about her work. However, tourists need to be respectful of local customs and wear clothing that provides sufficient coverage. It is very disrespectful and makes the women uncomfortable when people approach in swimsuits, and it happens very often. From the tourist perspective, they likely have no idea why the seaweed farmers turn them away.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e70ca8af4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e70ca8af4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retired seaweed farmer explained that the changes in the community in Paje are because “people are not loving each other anymore.” As tourism and the foreign presence grew in Paje, she explained that there has been “moral decay.” Now, everyone has “bad habits” and communities are losing their collectivist values. She is especially concerned about the younger generation who are proliferating these bad habits, but she says that they try to “teach them [the tradition] but they do not hear and they do not understand.”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e70ca8af4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e70ca8af4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manager at a foreign-owned hotel stated that in their experience, the local government has been willing to listen to their concerns and help them operate their business because they approached with kindness and openness. They thought that if they started off being upset or angry, the government would have been less willing to work with them, and most of the other foreigners do not know this.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625" y="150820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Prioritizing Local Governance</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Zanzibar Blue Economy Policy Brief</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1" type="body"/>
          </p:nvPr>
        </p:nvSpPr>
        <p:spPr>
          <a:xfrm>
            <a:off x="4966300" y="2025888"/>
            <a:ext cx="3513600" cy="1638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200"/>
              <a:t>While many community members occupy the same physical space, </a:t>
            </a:r>
            <a:r>
              <a:rPr b="1" lang="en" sz="2200"/>
              <a:t>separation and stereotyping</a:t>
            </a:r>
            <a:r>
              <a:rPr lang="en" sz="2200"/>
              <a:t> prevails.</a:t>
            </a:r>
            <a:endParaRPr sz="2200"/>
          </a:p>
        </p:txBody>
      </p:sp>
      <p:pic>
        <p:nvPicPr>
          <p:cNvPr id="141" name="Google Shape;141;p22"/>
          <p:cNvPicPr preferRelativeResize="0"/>
          <p:nvPr/>
        </p:nvPicPr>
        <p:blipFill rotWithShape="1">
          <a:blip r:embed="rId3">
            <a:alphaModFix/>
          </a:blip>
          <a:srcRect b="0" l="0" r="0" t="28744"/>
          <a:stretch/>
        </p:blipFill>
        <p:spPr>
          <a:xfrm>
            <a:off x="625300" y="657263"/>
            <a:ext cx="3946699" cy="421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Policy Recommendations &amp; Intended Outcomes</a:t>
            </a:r>
            <a:endParaRPr/>
          </a:p>
        </p:txBody>
      </p:sp>
      <p:sp>
        <p:nvSpPr>
          <p:cNvPr id="147" name="Google Shape;147;p23"/>
          <p:cNvSpPr txBox="1"/>
          <p:nvPr>
            <p:ph type="title"/>
          </p:nvPr>
        </p:nvSpPr>
        <p:spPr>
          <a:xfrm>
            <a:off x="938350" y="437575"/>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729450" y="12518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Creating regional Blue Economy Ministry councils would create a neutral and productive line of communication between the Ministry and all stakeholders. </a:t>
            </a:r>
            <a:endParaRPr/>
          </a:p>
        </p:txBody>
      </p:sp>
      <p:sp>
        <p:nvSpPr>
          <p:cNvPr id="153" name="Google Shape;153;p24"/>
          <p:cNvSpPr txBox="1"/>
          <p:nvPr>
            <p:ph idx="1" type="body"/>
          </p:nvPr>
        </p:nvSpPr>
        <p:spPr>
          <a:xfrm>
            <a:off x="729450" y="2828300"/>
            <a:ext cx="7688700" cy="1826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1706"/>
              <a:t>Opportunities: Enables bottom-up communication as well as top-down communication. Raises awareness of Blue Economy policies. Formalizes a platform for discussion. Generates understanding between community members. Lessens the government’s workload.</a:t>
            </a:r>
            <a:endParaRPr sz="1706"/>
          </a:p>
          <a:p>
            <a:pPr indent="0" lvl="0" marL="0" rtl="0" algn="l">
              <a:lnSpc>
                <a:spcPct val="95000"/>
              </a:lnSpc>
              <a:spcBef>
                <a:spcPts val="1200"/>
              </a:spcBef>
              <a:spcAft>
                <a:spcPts val="0"/>
              </a:spcAft>
              <a:buSzPts val="275"/>
              <a:buNone/>
            </a:pPr>
            <a:r>
              <a:rPr lang="en" sz="1706"/>
              <a:t>Challenges: Different educational backgrounds can result in power dynamics. Capitalizing on meeting time for productivity.</a:t>
            </a:r>
            <a:endParaRPr sz="1706"/>
          </a:p>
          <a:p>
            <a:pPr indent="0" lvl="0" marL="0" rtl="0" algn="l">
              <a:lnSpc>
                <a:spcPct val="95000"/>
              </a:lnSpc>
              <a:spcBef>
                <a:spcPts val="1200"/>
              </a:spcBef>
              <a:spcAft>
                <a:spcPts val="1200"/>
              </a:spcAft>
              <a:buSzPts val="275"/>
              <a:buNone/>
            </a:pPr>
            <a:r>
              <a:t/>
            </a:r>
            <a:endParaRPr sz="1706"/>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feature 1: </a:t>
            </a:r>
            <a:r>
              <a:rPr lang="en"/>
              <a:t>A non-community member from the Blue Economy Ministry who can serve as a neutral mediator.</a:t>
            </a:r>
            <a:endParaRPr/>
          </a:p>
        </p:txBody>
      </p:sp>
      <p:sp>
        <p:nvSpPr>
          <p:cNvPr id="159" name="Google Shape;159;p25"/>
          <p:cNvSpPr txBox="1"/>
          <p:nvPr>
            <p:ph idx="1" type="body"/>
          </p:nvPr>
        </p:nvSpPr>
        <p:spPr>
          <a:xfrm>
            <a:off x="727650" y="257175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Opportunities: Provides a way for the Blue Economy Ministry to be present  in a local setting and build rapport with community members.</a:t>
            </a:r>
            <a:endParaRPr sz="1700"/>
          </a:p>
          <a:p>
            <a:pPr indent="0" lvl="0" marL="0" rtl="0" algn="l">
              <a:spcBef>
                <a:spcPts val="1200"/>
              </a:spcBef>
              <a:spcAft>
                <a:spcPts val="1200"/>
              </a:spcAft>
              <a:buNone/>
            </a:pPr>
            <a:r>
              <a:rPr lang="en" sz="1700"/>
              <a:t>Challenges: Choosing someone who is neutral and able to mediate. Determining the leadership structure (could be one person, or two or three).</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feature 2: </a:t>
            </a:r>
            <a:r>
              <a:rPr lang="en"/>
              <a:t>Councils should be made up of competent representatives from relevant stakeholder groups.</a:t>
            </a:r>
            <a:endParaRPr/>
          </a:p>
        </p:txBody>
      </p:sp>
      <p:sp>
        <p:nvSpPr>
          <p:cNvPr id="165" name="Google Shape;165;p26"/>
          <p:cNvSpPr txBox="1"/>
          <p:nvPr>
            <p:ph idx="1" type="body"/>
          </p:nvPr>
        </p:nvSpPr>
        <p:spPr>
          <a:xfrm>
            <a:off x="727650" y="2571750"/>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Opportunities: Helps to unify all stakeholders to work towards a common vision</a:t>
            </a:r>
            <a:r>
              <a:rPr lang="en" sz="1700"/>
              <a:t> of progress and prosperity in Zanzibar.</a:t>
            </a:r>
            <a:endParaRPr sz="1700"/>
          </a:p>
          <a:p>
            <a:pPr indent="0" lvl="0" marL="0" rtl="0" algn="l">
              <a:spcBef>
                <a:spcPts val="1200"/>
              </a:spcBef>
              <a:spcAft>
                <a:spcPts val="1200"/>
              </a:spcAft>
              <a:buNone/>
            </a:pPr>
            <a:r>
              <a:rPr lang="en" sz="1700"/>
              <a:t>Challenges: The lack of unification among certain represented groups may make electing representatives difficult. Ensuring the construction of a shared vision to work towards together. Creating space for all represented groups to voice their concerns.</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feature 3: </a:t>
            </a:r>
            <a:r>
              <a:rPr lang="en"/>
              <a:t>Councils should set their own goals and activities beyond the main function of conflict resolution.</a:t>
            </a:r>
            <a:endParaRPr/>
          </a:p>
        </p:txBody>
      </p:sp>
      <p:sp>
        <p:nvSpPr>
          <p:cNvPr id="171" name="Google Shape;171;p27"/>
          <p:cNvSpPr txBox="1"/>
          <p:nvPr>
            <p:ph idx="1" type="body"/>
          </p:nvPr>
        </p:nvSpPr>
        <p:spPr>
          <a:xfrm>
            <a:off x="729450" y="25717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Opportunities: Having a mechanism for communication across stakeholders for the co-creation and spread of educational modules.</a:t>
            </a:r>
            <a:endParaRPr sz="1700"/>
          </a:p>
          <a:p>
            <a:pPr indent="0" lvl="0" marL="0" rtl="0" algn="l">
              <a:spcBef>
                <a:spcPts val="1200"/>
              </a:spcBef>
              <a:spcAft>
                <a:spcPts val="1200"/>
              </a:spcAft>
              <a:buNone/>
            </a:pPr>
            <a:r>
              <a:rPr lang="en" sz="1700"/>
              <a:t>Challenges: Organizational challenges such as delegating tasks and creating a hierarchy of topics to address. Dividing time and resources to accomplish other necessary activities.</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Intended Outcomes</a:t>
            </a:r>
            <a:endParaRPr/>
          </a:p>
        </p:txBody>
      </p:sp>
      <p:sp>
        <p:nvSpPr>
          <p:cNvPr id="177" name="Google Shape;177;p28"/>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Intercultural communication/bridging</a:t>
            </a:r>
            <a:endParaRPr sz="2200"/>
          </a:p>
          <a:p>
            <a:pPr indent="-368300" lvl="0" marL="457200" rtl="0" algn="l">
              <a:spcBef>
                <a:spcPts val="0"/>
              </a:spcBef>
              <a:spcAft>
                <a:spcPts val="0"/>
              </a:spcAft>
              <a:buSzPts val="2200"/>
              <a:buChar char="●"/>
            </a:pPr>
            <a:r>
              <a:rPr lang="en" sz="2200"/>
              <a:t>Resolving conflicts at a local level</a:t>
            </a:r>
            <a:endParaRPr sz="2200"/>
          </a:p>
          <a:p>
            <a:pPr indent="-368300" lvl="0" marL="457200" rtl="0" algn="l">
              <a:spcBef>
                <a:spcPts val="0"/>
              </a:spcBef>
              <a:spcAft>
                <a:spcPts val="0"/>
              </a:spcAft>
              <a:buSzPts val="2200"/>
              <a:buChar char="●"/>
            </a:pPr>
            <a:r>
              <a:rPr lang="en" sz="2200"/>
              <a:t>Strengthening community capacity</a:t>
            </a:r>
            <a:endParaRPr sz="2200"/>
          </a:p>
          <a:p>
            <a:pPr indent="-368300" lvl="0" marL="457200" rtl="0" algn="l">
              <a:spcBef>
                <a:spcPts val="0"/>
              </a:spcBef>
              <a:spcAft>
                <a:spcPts val="0"/>
              </a:spcAft>
              <a:buSzPts val="2200"/>
              <a:buChar char="●"/>
            </a:pPr>
            <a:r>
              <a:rPr lang="en" sz="2200"/>
              <a:t>Raising local understanding of Blue Economy Ministry policies and perspectives</a:t>
            </a:r>
            <a:endParaRPr sz="2200"/>
          </a:p>
          <a:p>
            <a:pPr indent="-368300" lvl="0" marL="457200" rtl="0" algn="l">
              <a:spcBef>
                <a:spcPts val="0"/>
              </a:spcBef>
              <a:spcAft>
                <a:spcPts val="0"/>
              </a:spcAft>
              <a:buSzPts val="2200"/>
              <a:buChar char="●"/>
            </a:pPr>
            <a:r>
              <a:rPr lang="en" sz="2200"/>
              <a:t>Intergenerational communication and understanding</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2920350" y="2192100"/>
            <a:ext cx="3303300" cy="759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Asante Sana!</a:t>
            </a:r>
            <a:endParaRPr/>
          </a:p>
        </p:txBody>
      </p:sp>
      <p:sp>
        <p:nvSpPr>
          <p:cNvPr id="183" name="Google Shape;183;p29"/>
          <p:cNvSpPr/>
          <p:nvPr/>
        </p:nvSpPr>
        <p:spPr>
          <a:xfrm>
            <a:off x="752775" y="1029325"/>
            <a:ext cx="1044600" cy="445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Statement of Issue</a:t>
            </a:r>
            <a:endParaRPr/>
          </a:p>
        </p:txBody>
      </p:sp>
      <p:sp>
        <p:nvSpPr>
          <p:cNvPr id="93" name="Google Shape;93;p14"/>
          <p:cNvSpPr txBox="1"/>
          <p:nvPr>
            <p:ph type="title"/>
          </p:nvPr>
        </p:nvSpPr>
        <p:spPr>
          <a:xfrm>
            <a:off x="943275" y="4301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242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Statement of Issue</a:t>
            </a:r>
            <a:endParaRPr/>
          </a:p>
        </p:txBody>
      </p:sp>
      <p:sp>
        <p:nvSpPr>
          <p:cNvPr id="99" name="Google Shape;99;p15"/>
          <p:cNvSpPr txBox="1"/>
          <p:nvPr>
            <p:ph idx="1" type="body"/>
          </p:nvPr>
        </p:nvSpPr>
        <p:spPr>
          <a:xfrm>
            <a:off x="729450" y="1777650"/>
            <a:ext cx="7737300" cy="28434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 sz="1700"/>
              <a:t>Rapid growth of tourism in Zanzibar</a:t>
            </a:r>
            <a:endParaRPr sz="1700"/>
          </a:p>
          <a:p>
            <a:pPr indent="-336550" lvl="1" marL="914400" rtl="0" algn="l">
              <a:lnSpc>
                <a:spcPct val="150000"/>
              </a:lnSpc>
              <a:spcBef>
                <a:spcPts val="0"/>
              </a:spcBef>
              <a:spcAft>
                <a:spcPts val="0"/>
              </a:spcAft>
              <a:buSzPts val="1700"/>
              <a:buChar char="○"/>
            </a:pPr>
            <a:r>
              <a:rPr lang="en" sz="1700"/>
              <a:t>Blue Economy Ministry created in 2020 to respond to social &amp; environmental concerns</a:t>
            </a:r>
            <a:endParaRPr sz="1700"/>
          </a:p>
          <a:p>
            <a:pPr indent="-336550" lvl="0" marL="457200" rtl="0" algn="l">
              <a:lnSpc>
                <a:spcPct val="150000"/>
              </a:lnSpc>
              <a:spcBef>
                <a:spcPts val="0"/>
              </a:spcBef>
              <a:spcAft>
                <a:spcPts val="0"/>
              </a:spcAft>
              <a:buSzPts val="1700"/>
              <a:buChar char="●"/>
            </a:pPr>
            <a:r>
              <a:rPr lang="en" sz="1700"/>
              <a:t>Local tensions generated by rapid social, economic, and cultural change may hinder implementation of BEM programs</a:t>
            </a:r>
            <a:endParaRPr sz="1700"/>
          </a:p>
          <a:p>
            <a:pPr indent="-336550" lvl="0" marL="457200" rtl="0" algn="l">
              <a:lnSpc>
                <a:spcPct val="150000"/>
              </a:lnSpc>
              <a:spcBef>
                <a:spcPts val="0"/>
              </a:spcBef>
              <a:spcAft>
                <a:spcPts val="0"/>
              </a:spcAft>
              <a:buSzPts val="1700"/>
              <a:buChar char="●"/>
            </a:pPr>
            <a:r>
              <a:rPr b="1" lang="en" sz="1700"/>
              <a:t>Expanding existing local governance structures</a:t>
            </a:r>
            <a:r>
              <a:rPr lang="en" sz="1700"/>
              <a:t> in Zanzibar could facilitate </a:t>
            </a:r>
            <a:r>
              <a:rPr b="1" lang="en" sz="1700"/>
              <a:t>successful </a:t>
            </a:r>
            <a:r>
              <a:rPr b="1" lang="en" sz="1700"/>
              <a:t>implementation of </a:t>
            </a:r>
            <a:r>
              <a:rPr b="1" lang="en" sz="1700"/>
              <a:t>the Blue Economy Policy</a:t>
            </a:r>
            <a:endParaRPr b="1"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Key Data</a:t>
            </a:r>
            <a:endParaRPr/>
          </a:p>
        </p:txBody>
      </p:sp>
      <p:sp>
        <p:nvSpPr>
          <p:cNvPr id="105" name="Google Shape;105;p16"/>
          <p:cNvSpPr txBox="1"/>
          <p:nvPr>
            <p:ph type="title"/>
          </p:nvPr>
        </p:nvSpPr>
        <p:spPr>
          <a:xfrm>
            <a:off x="926100" y="462125"/>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idx="1" type="body"/>
          </p:nvPr>
        </p:nvSpPr>
        <p:spPr>
          <a:xfrm>
            <a:off x="493775" y="2040600"/>
            <a:ext cx="4001400" cy="165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Different groups of people </a:t>
            </a:r>
            <a:r>
              <a:rPr b="1" lang="en" sz="2200"/>
              <a:t>hold varying perspectives and narratives</a:t>
            </a:r>
            <a:r>
              <a:rPr lang="en" sz="2200"/>
              <a:t> on the government’s role.</a:t>
            </a:r>
            <a:endParaRPr sz="22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ctr">
              <a:spcBef>
                <a:spcPts val="1200"/>
              </a:spcBef>
              <a:spcAft>
                <a:spcPts val="1200"/>
              </a:spcAft>
              <a:buNone/>
            </a:pPr>
            <a:r>
              <a:t/>
            </a:r>
            <a:endParaRPr sz="1700"/>
          </a:p>
        </p:txBody>
      </p:sp>
      <p:pic>
        <p:nvPicPr>
          <p:cNvPr id="111" name="Google Shape;111;p17"/>
          <p:cNvPicPr preferRelativeResize="0"/>
          <p:nvPr/>
        </p:nvPicPr>
        <p:blipFill rotWithShape="1">
          <a:blip r:embed="rId3">
            <a:alphaModFix/>
          </a:blip>
          <a:srcRect b="0" l="0" r="0" t="20716"/>
          <a:stretch/>
        </p:blipFill>
        <p:spPr>
          <a:xfrm>
            <a:off x="4719075" y="562937"/>
            <a:ext cx="3378199" cy="4017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idx="1" type="body"/>
          </p:nvPr>
        </p:nvSpPr>
        <p:spPr>
          <a:xfrm>
            <a:off x="4941100" y="1741500"/>
            <a:ext cx="3684900" cy="166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Spatial d</a:t>
            </a:r>
            <a:r>
              <a:rPr b="1" lang="en" sz="2200"/>
              <a:t>isputes</a:t>
            </a:r>
            <a:r>
              <a:rPr lang="en" sz="2200"/>
              <a:t> between seaweed farmers and foreign hotel owners </a:t>
            </a:r>
            <a:r>
              <a:rPr b="1" lang="en" sz="2200"/>
              <a:t>go unresolved.</a:t>
            </a:r>
            <a:endParaRPr sz="2200"/>
          </a:p>
          <a:p>
            <a:pPr indent="0" lvl="0" marL="0" rtl="0" algn="ctr">
              <a:spcBef>
                <a:spcPts val="1200"/>
              </a:spcBef>
              <a:spcAft>
                <a:spcPts val="1200"/>
              </a:spcAft>
              <a:buNone/>
            </a:pPr>
            <a:r>
              <a:t/>
            </a:r>
            <a:endParaRPr sz="1700"/>
          </a:p>
        </p:txBody>
      </p:sp>
      <p:pic>
        <p:nvPicPr>
          <p:cNvPr id="117" name="Google Shape;117;p18"/>
          <p:cNvPicPr preferRelativeResize="0"/>
          <p:nvPr/>
        </p:nvPicPr>
        <p:blipFill rotWithShape="1">
          <a:blip r:embed="rId3">
            <a:alphaModFix/>
          </a:blip>
          <a:srcRect b="19568" l="16238" r="9544" t="5282"/>
          <a:stretch/>
        </p:blipFill>
        <p:spPr>
          <a:xfrm>
            <a:off x="479900" y="1017987"/>
            <a:ext cx="4092101" cy="3107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 type="body"/>
          </p:nvPr>
        </p:nvSpPr>
        <p:spPr>
          <a:xfrm>
            <a:off x="845500" y="2164925"/>
            <a:ext cx="3315600" cy="140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Tourists </a:t>
            </a:r>
            <a:r>
              <a:rPr lang="en" sz="2200"/>
              <a:t>(often </a:t>
            </a:r>
            <a:r>
              <a:rPr lang="en" sz="2200"/>
              <a:t>unintentionally) </a:t>
            </a:r>
            <a:r>
              <a:rPr b="1" lang="en" sz="2200"/>
              <a:t>disrespect local customs</a:t>
            </a:r>
            <a:r>
              <a:rPr lang="en" sz="2200"/>
              <a:t>. </a:t>
            </a:r>
            <a:endParaRPr sz="2200"/>
          </a:p>
          <a:p>
            <a:pPr indent="0" lvl="0" marL="0" rtl="0" algn="l">
              <a:spcBef>
                <a:spcPts val="1200"/>
              </a:spcBef>
              <a:spcAft>
                <a:spcPts val="1200"/>
              </a:spcAft>
              <a:buNone/>
            </a:pPr>
            <a:r>
              <a:t/>
            </a:r>
            <a:endParaRPr sz="1700"/>
          </a:p>
        </p:txBody>
      </p:sp>
      <p:pic>
        <p:nvPicPr>
          <p:cNvPr id="123" name="Google Shape;123;p19"/>
          <p:cNvPicPr preferRelativeResize="0"/>
          <p:nvPr/>
        </p:nvPicPr>
        <p:blipFill rotWithShape="1">
          <a:blip r:embed="rId3">
            <a:alphaModFix/>
          </a:blip>
          <a:srcRect b="13289" l="0" r="0" t="20956"/>
          <a:stretch/>
        </p:blipFill>
        <p:spPr>
          <a:xfrm>
            <a:off x="4572000" y="1167231"/>
            <a:ext cx="3880600" cy="34023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idx="1" type="body"/>
          </p:nvPr>
        </p:nvSpPr>
        <p:spPr>
          <a:xfrm>
            <a:off x="5295875" y="1762500"/>
            <a:ext cx="3284700" cy="16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As the foreign presence grows in Zanzibar, </a:t>
            </a:r>
            <a:r>
              <a:rPr b="1" lang="en" sz="2200"/>
              <a:t>morals and values </a:t>
            </a:r>
            <a:r>
              <a:rPr lang="en" sz="2200"/>
              <a:t>are thought to </a:t>
            </a:r>
            <a:r>
              <a:rPr b="1" lang="en" sz="2200"/>
              <a:t>decay.</a:t>
            </a:r>
            <a:endParaRPr b="1" sz="2200"/>
          </a:p>
          <a:p>
            <a:pPr indent="0" lvl="0" marL="0" rtl="0" algn="ctr">
              <a:spcBef>
                <a:spcPts val="1200"/>
              </a:spcBef>
              <a:spcAft>
                <a:spcPts val="1200"/>
              </a:spcAft>
              <a:buNone/>
            </a:pPr>
            <a:r>
              <a:t/>
            </a:r>
            <a:endParaRPr sz="1700"/>
          </a:p>
        </p:txBody>
      </p:sp>
      <p:pic>
        <p:nvPicPr>
          <p:cNvPr id="129" name="Google Shape;129;p20"/>
          <p:cNvPicPr preferRelativeResize="0"/>
          <p:nvPr/>
        </p:nvPicPr>
        <p:blipFill rotWithShape="1">
          <a:blip r:embed="rId3">
            <a:alphaModFix/>
          </a:blip>
          <a:srcRect b="13505" l="10316" r="3499" t="31947"/>
          <a:stretch/>
        </p:blipFill>
        <p:spPr>
          <a:xfrm>
            <a:off x="670350" y="745225"/>
            <a:ext cx="4328774" cy="36530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 type="body"/>
          </p:nvPr>
        </p:nvSpPr>
        <p:spPr>
          <a:xfrm>
            <a:off x="632125" y="2136475"/>
            <a:ext cx="3628800" cy="121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Kindness is powerful</a:t>
            </a:r>
            <a:r>
              <a:rPr lang="en" sz="2200"/>
              <a:t> in easing relations between different groups.</a:t>
            </a:r>
            <a:endParaRPr sz="2200"/>
          </a:p>
          <a:p>
            <a:pPr indent="0" lvl="0" marL="0" rtl="0" algn="l">
              <a:spcBef>
                <a:spcPts val="1200"/>
              </a:spcBef>
              <a:spcAft>
                <a:spcPts val="1200"/>
              </a:spcAft>
              <a:buNone/>
            </a:pPr>
            <a:r>
              <a:t/>
            </a:r>
            <a:endParaRPr sz="1900"/>
          </a:p>
        </p:txBody>
      </p:sp>
      <p:pic>
        <p:nvPicPr>
          <p:cNvPr id="135" name="Google Shape;135;p21"/>
          <p:cNvPicPr preferRelativeResize="0"/>
          <p:nvPr/>
        </p:nvPicPr>
        <p:blipFill>
          <a:blip r:embed="rId3">
            <a:alphaModFix/>
          </a:blip>
          <a:stretch>
            <a:fillRect/>
          </a:stretch>
        </p:blipFill>
        <p:spPr>
          <a:xfrm>
            <a:off x="4414550" y="1223300"/>
            <a:ext cx="4050724" cy="30380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