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embeddings/oleObject1.bin" ContentType="application/vnd.openxmlformats-officedocument.oleObject"/>
  <Override PartName="/ppt/embeddings/oleObject2.bin" ContentType="application/vnd.openxmlformats-officedocument.oleObject"/>
  <Override PartName="/ppt/notesSlides/notesSlide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 id="2147483674" r:id="rId2"/>
    <p:sldMasterId id="2147483689" r:id="rId3"/>
    <p:sldMasterId id="2147483703" r:id="rId4"/>
    <p:sldMasterId id="2147483717" r:id="rId5"/>
    <p:sldMasterId id="2147483731" r:id="rId6"/>
  </p:sldMasterIdLst>
  <p:notesMasterIdLst>
    <p:notesMasterId r:id="rId19"/>
  </p:notesMasterIdLst>
  <p:sldIdLst>
    <p:sldId id="264" r:id="rId7"/>
    <p:sldId id="265" r:id="rId8"/>
    <p:sldId id="257" r:id="rId9"/>
    <p:sldId id="266" r:id="rId10"/>
    <p:sldId id="267" r:id="rId11"/>
    <p:sldId id="258" r:id="rId12"/>
    <p:sldId id="259" r:id="rId13"/>
    <p:sldId id="260" r:id="rId14"/>
    <p:sldId id="261" r:id="rId15"/>
    <p:sldId id="262" r:id="rId16"/>
    <p:sldId id="269" r:id="rId17"/>
    <p:sldId id="270" r:id="rId18"/>
  </p:sldIdLst>
  <p:sldSz cx="9144000" cy="6858000" type="screen4x3"/>
  <p:notesSz cx="6918325"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6" d="100"/>
          <a:sy n="136" d="100"/>
        </p:scale>
        <p:origin x="-147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3.xlsx"/><Relationship Id="rId3"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Voting eligible</c:v>
                </c:pt>
              </c:strCache>
            </c:strRef>
          </c:tx>
          <c:invertIfNegative val="0"/>
          <c:dLbls>
            <c:txPr>
              <a:bodyPr/>
              <a:lstStyle/>
              <a:p>
                <a:pPr>
                  <a:defRPr sz="1600" b="1">
                    <a:solidFill>
                      <a:schemeClr val="bg1"/>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showLeaderLines val="0"/>
          </c:dLbls>
          <c:cat>
            <c:strRef>
              <c:f>Sheet1!$A$2:$A$5</c:f>
              <c:strCache>
                <c:ptCount val="4"/>
                <c:pt idx="0">
                  <c:v>White</c:v>
                </c:pt>
                <c:pt idx="1">
                  <c:v>Black</c:v>
                </c:pt>
                <c:pt idx="2">
                  <c:v>Asian</c:v>
                </c:pt>
                <c:pt idx="3">
                  <c:v>Hispanic</c:v>
                </c:pt>
              </c:strCache>
            </c:strRef>
          </c:cat>
          <c:val>
            <c:numRef>
              <c:f>Sheet1!$B$2:$B$5</c:f>
              <c:numCache>
                <c:formatCode>General</c:formatCode>
                <c:ptCount val="4"/>
                <c:pt idx="0">
                  <c:v>78.3</c:v>
                </c:pt>
                <c:pt idx="1">
                  <c:v>68.8</c:v>
                </c:pt>
                <c:pt idx="2">
                  <c:v>54.1</c:v>
                </c:pt>
                <c:pt idx="3">
                  <c:v>44.8</c:v>
                </c:pt>
              </c:numCache>
            </c:numRef>
          </c:val>
        </c:ser>
        <c:ser>
          <c:idx val="1"/>
          <c:order val="1"/>
          <c:tx>
            <c:strRef>
              <c:f>Sheet1!$C$1</c:f>
              <c:strCache>
                <c:ptCount val="1"/>
                <c:pt idx="0">
                  <c:v>Non-citizen</c:v>
                </c:pt>
              </c:strCache>
            </c:strRef>
          </c:tx>
          <c:spPr>
            <a:solidFill>
              <a:srgbClr val="FFCC99">
                <a:lumMod val="50000"/>
              </a:srgbClr>
            </a:solidFill>
          </c:spPr>
          <c:invertIfNegative val="0"/>
          <c:dLbls>
            <c:txPr>
              <a:bodyPr/>
              <a:lstStyle/>
              <a:p>
                <a:pPr>
                  <a:defRPr sz="1600" b="1">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showLeaderLines val="0"/>
          </c:dLbls>
          <c:cat>
            <c:strRef>
              <c:f>Sheet1!$A$2:$A$5</c:f>
              <c:strCache>
                <c:ptCount val="4"/>
                <c:pt idx="0">
                  <c:v>White</c:v>
                </c:pt>
                <c:pt idx="1">
                  <c:v>Black</c:v>
                </c:pt>
                <c:pt idx="2">
                  <c:v>Asian</c:v>
                </c:pt>
                <c:pt idx="3">
                  <c:v>Hispanic</c:v>
                </c:pt>
              </c:strCache>
            </c:strRef>
          </c:cat>
          <c:val>
            <c:numRef>
              <c:f>Sheet1!$C$2:$C$5</c:f>
              <c:numCache>
                <c:formatCode>General</c:formatCode>
                <c:ptCount val="4"/>
                <c:pt idx="0">
                  <c:v>1.6</c:v>
                </c:pt>
                <c:pt idx="1">
                  <c:v>3.5</c:v>
                </c:pt>
                <c:pt idx="2">
                  <c:v>24.0</c:v>
                </c:pt>
                <c:pt idx="3">
                  <c:v>21.3</c:v>
                </c:pt>
              </c:numCache>
            </c:numRef>
          </c:val>
        </c:ser>
        <c:ser>
          <c:idx val="2"/>
          <c:order val="2"/>
          <c:tx>
            <c:strRef>
              <c:f>Sheet1!$D$1</c:f>
              <c:strCache>
                <c:ptCount val="1"/>
                <c:pt idx="0">
                  <c:v>Under 18</c:v>
                </c:pt>
              </c:strCache>
            </c:strRef>
          </c:tx>
          <c:spPr>
            <a:solidFill>
              <a:schemeClr val="bg2"/>
            </a:solidFill>
          </c:spPr>
          <c:invertIfNegative val="0"/>
          <c:dLbls>
            <c:txPr>
              <a:bodyPr/>
              <a:lstStyle/>
              <a:p>
                <a:pPr>
                  <a:defRPr sz="1600" b="1">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showLeaderLines val="0"/>
          </c:dLbls>
          <c:cat>
            <c:strRef>
              <c:f>Sheet1!$A$2:$A$5</c:f>
              <c:strCache>
                <c:ptCount val="4"/>
                <c:pt idx="0">
                  <c:v>White</c:v>
                </c:pt>
                <c:pt idx="1">
                  <c:v>Black</c:v>
                </c:pt>
                <c:pt idx="2">
                  <c:v>Asian</c:v>
                </c:pt>
                <c:pt idx="3">
                  <c:v>Hispanic</c:v>
                </c:pt>
              </c:strCache>
            </c:strRef>
          </c:cat>
          <c:val>
            <c:numRef>
              <c:f>Sheet1!$D$2:$D$5</c:f>
              <c:numCache>
                <c:formatCode>General</c:formatCode>
                <c:ptCount val="4"/>
                <c:pt idx="0">
                  <c:v>20.1</c:v>
                </c:pt>
                <c:pt idx="1">
                  <c:v>27.7</c:v>
                </c:pt>
                <c:pt idx="2">
                  <c:v>21.9</c:v>
                </c:pt>
                <c:pt idx="3">
                  <c:v>33.9</c:v>
                </c:pt>
              </c:numCache>
            </c:numRef>
          </c:val>
        </c:ser>
        <c:dLbls>
          <c:showLegendKey val="0"/>
          <c:showVal val="1"/>
          <c:showCatName val="0"/>
          <c:showSerName val="0"/>
          <c:showPercent val="0"/>
          <c:showBubbleSize val="0"/>
        </c:dLbls>
        <c:gapWidth val="95"/>
        <c:overlap val="100"/>
        <c:axId val="2102229928"/>
        <c:axId val="2102232984"/>
      </c:barChart>
      <c:catAx>
        <c:axId val="2102229928"/>
        <c:scaling>
          <c:orientation val="minMax"/>
        </c:scaling>
        <c:delete val="0"/>
        <c:axPos val="b"/>
        <c:majorTickMark val="none"/>
        <c:minorTickMark val="none"/>
        <c:tickLblPos val="nextTo"/>
        <c:crossAx val="2102232984"/>
        <c:crosses val="autoZero"/>
        <c:auto val="1"/>
        <c:lblAlgn val="ctr"/>
        <c:lblOffset val="100"/>
        <c:noMultiLvlLbl val="0"/>
      </c:catAx>
      <c:valAx>
        <c:axId val="2102232984"/>
        <c:scaling>
          <c:orientation val="minMax"/>
        </c:scaling>
        <c:delete val="1"/>
        <c:axPos val="l"/>
        <c:numFmt formatCode="0%" sourceLinked="1"/>
        <c:majorTickMark val="out"/>
        <c:minorTickMark val="none"/>
        <c:tickLblPos val="none"/>
        <c:crossAx val="2102229928"/>
        <c:crosses val="autoZero"/>
        <c:crossBetween val="between"/>
      </c:valAx>
    </c:plotArea>
    <c:legend>
      <c:legendPos val="t"/>
      <c:layout/>
      <c:overlay val="0"/>
      <c:txPr>
        <a:bodyPr/>
        <a:lstStyle/>
        <a:p>
          <a:pPr>
            <a:defRPr>
              <a:latin typeface="+mj-lt"/>
              <a:ea typeface="Verdana" pitchFamily="34" charset="0"/>
              <a:cs typeface="Verdana"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Democrats</c:v>
                </c:pt>
              </c:strCache>
            </c:strRef>
          </c:tx>
          <c:spPr>
            <a:ln w="44450">
              <a:solidFill>
                <a:schemeClr val="accent2">
                  <a:lumMod val="50000"/>
                </a:schemeClr>
              </a:solidFill>
            </a:ln>
          </c:spPr>
          <c:marker>
            <c:symbol val="diamond"/>
            <c:size val="10"/>
            <c:spPr>
              <a:solidFill>
                <a:schemeClr val="accent2">
                  <a:lumMod val="50000"/>
                </a:schemeClr>
              </a:solidFill>
              <a:ln>
                <a:solidFill>
                  <a:schemeClr val="accent2">
                    <a:lumMod val="50000"/>
                  </a:schemeClr>
                </a:solidFill>
              </a:ln>
            </c:spPr>
          </c:marker>
          <c:dLbls>
            <c:txPr>
              <a:bodyPr/>
              <a:lstStyle/>
              <a:p>
                <a:pPr>
                  <a:defRPr b="1"/>
                </a:pPr>
                <a:endParaRPr lang="en-US"/>
              </a:p>
            </c:txPr>
            <c:dLblPos val="t"/>
            <c:showLegendKey val="0"/>
            <c:showVal val="1"/>
            <c:showCatName val="0"/>
            <c:showSerName val="0"/>
            <c:showPercent val="0"/>
            <c:showBubbleSize val="0"/>
            <c:showLeaderLines val="0"/>
          </c:dLbls>
          <c:cat>
            <c:numRef>
              <c:f>Sheet1!$A$2:$A$10</c:f>
              <c:numCache>
                <c:formatCode>General</c:formatCode>
                <c:ptCount val="9"/>
                <c:pt idx="0">
                  <c:v>1999.0</c:v>
                </c:pt>
                <c:pt idx="1">
                  <c:v>2002.0</c:v>
                </c:pt>
                <c:pt idx="2">
                  <c:v>2004.0</c:v>
                </c:pt>
                <c:pt idx="3">
                  <c:v>2006.0</c:v>
                </c:pt>
                <c:pt idx="4">
                  <c:v>2007.0</c:v>
                </c:pt>
                <c:pt idx="5">
                  <c:v>2008.0</c:v>
                </c:pt>
                <c:pt idx="6">
                  <c:v>2010.0</c:v>
                </c:pt>
                <c:pt idx="7">
                  <c:v>2011.0</c:v>
                </c:pt>
                <c:pt idx="8">
                  <c:v>2012.0</c:v>
                </c:pt>
              </c:numCache>
            </c:numRef>
          </c:cat>
          <c:val>
            <c:numRef>
              <c:f>Sheet1!$B$2:$B$10</c:f>
              <c:numCache>
                <c:formatCode>General</c:formatCode>
                <c:ptCount val="9"/>
                <c:pt idx="0">
                  <c:v>58.0</c:v>
                </c:pt>
                <c:pt idx="1">
                  <c:v>56.0</c:v>
                </c:pt>
                <c:pt idx="2">
                  <c:v>55.0</c:v>
                </c:pt>
                <c:pt idx="3">
                  <c:v>49.0</c:v>
                </c:pt>
                <c:pt idx="4">
                  <c:v>57.0</c:v>
                </c:pt>
                <c:pt idx="5">
                  <c:v>65.0</c:v>
                </c:pt>
                <c:pt idx="6">
                  <c:v>62.0</c:v>
                </c:pt>
                <c:pt idx="7">
                  <c:v>67.0</c:v>
                </c:pt>
                <c:pt idx="8">
                  <c:v>70.0</c:v>
                </c:pt>
              </c:numCache>
            </c:numRef>
          </c:val>
          <c:smooth val="0"/>
        </c:ser>
        <c:ser>
          <c:idx val="1"/>
          <c:order val="1"/>
          <c:tx>
            <c:strRef>
              <c:f>Sheet1!$C$1</c:f>
              <c:strCache>
                <c:ptCount val="1"/>
                <c:pt idx="0">
                  <c:v>Republicans</c:v>
                </c:pt>
              </c:strCache>
            </c:strRef>
          </c:tx>
          <c:spPr>
            <a:ln w="44450">
              <a:solidFill>
                <a:schemeClr val="bg2">
                  <a:lumMod val="50000"/>
                </a:schemeClr>
              </a:solidFill>
            </a:ln>
          </c:spPr>
          <c:marker>
            <c:symbol val="square"/>
            <c:size val="10"/>
            <c:spPr>
              <a:solidFill>
                <a:schemeClr val="bg2">
                  <a:lumMod val="50000"/>
                </a:schemeClr>
              </a:solidFill>
            </c:spPr>
          </c:marker>
          <c:dLbls>
            <c:txPr>
              <a:bodyPr/>
              <a:lstStyle/>
              <a:p>
                <a:pPr>
                  <a:defRPr b="1"/>
                </a:pPr>
                <a:endParaRPr lang="en-US"/>
              </a:p>
            </c:txPr>
            <c:dLblPos val="b"/>
            <c:showLegendKey val="0"/>
            <c:showVal val="1"/>
            <c:showCatName val="0"/>
            <c:showSerName val="0"/>
            <c:showPercent val="0"/>
            <c:showBubbleSize val="0"/>
            <c:showLeaderLines val="0"/>
          </c:dLbls>
          <c:cat>
            <c:numRef>
              <c:f>Sheet1!$A$2:$A$10</c:f>
              <c:numCache>
                <c:formatCode>General</c:formatCode>
                <c:ptCount val="9"/>
                <c:pt idx="0">
                  <c:v>1999.0</c:v>
                </c:pt>
                <c:pt idx="1">
                  <c:v>2002.0</c:v>
                </c:pt>
                <c:pt idx="2">
                  <c:v>2004.0</c:v>
                </c:pt>
                <c:pt idx="3">
                  <c:v>2006.0</c:v>
                </c:pt>
                <c:pt idx="4">
                  <c:v>2007.0</c:v>
                </c:pt>
                <c:pt idx="5">
                  <c:v>2008.0</c:v>
                </c:pt>
                <c:pt idx="6">
                  <c:v>2010.0</c:v>
                </c:pt>
                <c:pt idx="7">
                  <c:v>2011.0</c:v>
                </c:pt>
                <c:pt idx="8">
                  <c:v>2012.0</c:v>
                </c:pt>
              </c:numCache>
            </c:numRef>
          </c:cat>
          <c:val>
            <c:numRef>
              <c:f>Sheet1!$C$2:$C$10</c:f>
              <c:numCache>
                <c:formatCode>General</c:formatCode>
                <c:ptCount val="9"/>
                <c:pt idx="0">
                  <c:v>25.0</c:v>
                </c:pt>
                <c:pt idx="1">
                  <c:v>25.0</c:v>
                </c:pt>
                <c:pt idx="2">
                  <c:v>28.0</c:v>
                </c:pt>
                <c:pt idx="3">
                  <c:v>28.0</c:v>
                </c:pt>
                <c:pt idx="4">
                  <c:v>23.0</c:v>
                </c:pt>
                <c:pt idx="5">
                  <c:v>26.0</c:v>
                </c:pt>
                <c:pt idx="6">
                  <c:v>25.0</c:v>
                </c:pt>
                <c:pt idx="7">
                  <c:v>20.0</c:v>
                </c:pt>
                <c:pt idx="8">
                  <c:v>22.0</c:v>
                </c:pt>
              </c:numCache>
            </c:numRef>
          </c:val>
          <c:smooth val="0"/>
        </c:ser>
        <c:dLbls>
          <c:showLegendKey val="0"/>
          <c:showVal val="0"/>
          <c:showCatName val="0"/>
          <c:showSerName val="0"/>
          <c:showPercent val="0"/>
          <c:showBubbleSize val="0"/>
        </c:dLbls>
        <c:marker val="1"/>
        <c:smooth val="0"/>
        <c:axId val="2098232024"/>
        <c:axId val="2098229000"/>
      </c:lineChart>
      <c:catAx>
        <c:axId val="2098232024"/>
        <c:scaling>
          <c:orientation val="minMax"/>
        </c:scaling>
        <c:delete val="0"/>
        <c:axPos val="b"/>
        <c:numFmt formatCode="General" sourceLinked="1"/>
        <c:majorTickMark val="out"/>
        <c:minorTickMark val="none"/>
        <c:tickLblPos val="nextTo"/>
        <c:txPr>
          <a:bodyPr/>
          <a:lstStyle/>
          <a:p>
            <a:pPr>
              <a:defRPr sz="1600"/>
            </a:pPr>
            <a:endParaRPr lang="en-US"/>
          </a:p>
        </c:txPr>
        <c:crossAx val="2098229000"/>
        <c:crosses val="autoZero"/>
        <c:auto val="1"/>
        <c:lblAlgn val="ctr"/>
        <c:lblOffset val="100"/>
        <c:noMultiLvlLbl val="0"/>
      </c:catAx>
      <c:valAx>
        <c:axId val="2098229000"/>
        <c:scaling>
          <c:orientation val="minMax"/>
        </c:scaling>
        <c:delete val="1"/>
        <c:axPos val="l"/>
        <c:majorGridlines/>
        <c:numFmt formatCode="General" sourceLinked="1"/>
        <c:majorTickMark val="out"/>
        <c:minorTickMark val="none"/>
        <c:tickLblPos val="none"/>
        <c:crossAx val="20982320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8861548556431"/>
          <c:y val="0.16255067074949"/>
          <c:w val="0.839811898512687"/>
          <c:h val="0.635837343248761"/>
        </c:manualLayout>
      </c:layout>
      <c:barChart>
        <c:barDir val="col"/>
        <c:grouping val="clustered"/>
        <c:varyColors val="0"/>
        <c:ser>
          <c:idx val="0"/>
          <c:order val="0"/>
          <c:tx>
            <c:strRef>
              <c:f>Sheet1!$C$1</c:f>
              <c:strCache>
                <c:ptCount val="1"/>
                <c:pt idx="0">
                  <c:v>Obama</c:v>
                </c:pt>
              </c:strCache>
            </c:strRef>
          </c:tx>
          <c:spPr>
            <a:solidFill>
              <a:schemeClr val="tx2">
                <a:lumMod val="75000"/>
              </a:schemeClr>
            </a:solidFill>
          </c:spPr>
          <c:invertIfNegative val="0"/>
          <c:dLbls>
            <c:spPr>
              <a:solidFill>
                <a:schemeClr val="bg1"/>
              </a:solidFill>
            </c:spPr>
            <c:txPr>
              <a:bodyPr/>
              <a:lstStyle/>
              <a:p>
                <a:pPr>
                  <a:defRPr sz="1200"/>
                </a:pPr>
                <a:endParaRPr lang="en-US"/>
              </a:p>
            </c:txPr>
            <c:showLegendKey val="0"/>
            <c:showVal val="1"/>
            <c:showCatName val="0"/>
            <c:showSerName val="0"/>
            <c:showPercent val="0"/>
            <c:showBubbleSize val="0"/>
            <c:showLeaderLines val="0"/>
          </c:dLbls>
          <c:cat>
            <c:strRef>
              <c:f>Sheet1!$B$2:$B$4</c:f>
              <c:strCache>
                <c:ptCount val="3"/>
                <c:pt idx="0">
                  <c:v>Catholic</c:v>
                </c:pt>
                <c:pt idx="1">
                  <c:v>Religiously Unaffiliated</c:v>
                </c:pt>
                <c:pt idx="2">
                  <c:v>Evangelical Protestant</c:v>
                </c:pt>
              </c:strCache>
            </c:strRef>
          </c:cat>
          <c:val>
            <c:numRef>
              <c:f>Sheet1!$C$2:$C$4</c:f>
              <c:numCache>
                <c:formatCode>General</c:formatCode>
                <c:ptCount val="3"/>
                <c:pt idx="0">
                  <c:v>73.0</c:v>
                </c:pt>
                <c:pt idx="1">
                  <c:v>82.0</c:v>
                </c:pt>
                <c:pt idx="2">
                  <c:v>50.0</c:v>
                </c:pt>
              </c:numCache>
            </c:numRef>
          </c:val>
        </c:ser>
        <c:ser>
          <c:idx val="1"/>
          <c:order val="1"/>
          <c:tx>
            <c:strRef>
              <c:f>Sheet1!$D$1</c:f>
              <c:strCache>
                <c:ptCount val="1"/>
                <c:pt idx="0">
                  <c:v>Romney</c:v>
                </c:pt>
              </c:strCache>
            </c:strRef>
          </c:tx>
          <c:spPr>
            <a:solidFill>
              <a:schemeClr val="accent6">
                <a:lumMod val="75000"/>
              </a:schemeClr>
            </a:solidFill>
          </c:spPr>
          <c:invertIfNegative val="0"/>
          <c:dLbls>
            <c:txPr>
              <a:bodyPr/>
              <a:lstStyle/>
              <a:p>
                <a:pPr>
                  <a:defRPr sz="1200"/>
                </a:pPr>
                <a:endParaRPr lang="en-US"/>
              </a:p>
            </c:txPr>
            <c:showLegendKey val="0"/>
            <c:showVal val="1"/>
            <c:showCatName val="0"/>
            <c:showSerName val="0"/>
            <c:showPercent val="0"/>
            <c:showBubbleSize val="0"/>
            <c:showLeaderLines val="0"/>
          </c:dLbls>
          <c:cat>
            <c:strRef>
              <c:f>Sheet1!$B$2:$B$4</c:f>
              <c:strCache>
                <c:ptCount val="3"/>
                <c:pt idx="0">
                  <c:v>Catholic</c:v>
                </c:pt>
                <c:pt idx="1">
                  <c:v>Religiously Unaffiliated</c:v>
                </c:pt>
                <c:pt idx="2">
                  <c:v>Evangelical Protestant</c:v>
                </c:pt>
              </c:strCache>
            </c:strRef>
          </c:cat>
          <c:val>
            <c:numRef>
              <c:f>Sheet1!$D$2:$D$4</c:f>
              <c:numCache>
                <c:formatCode>General</c:formatCode>
                <c:ptCount val="3"/>
                <c:pt idx="0">
                  <c:v>19.0</c:v>
                </c:pt>
                <c:pt idx="1">
                  <c:v>7.0</c:v>
                </c:pt>
                <c:pt idx="2">
                  <c:v>39.0</c:v>
                </c:pt>
              </c:numCache>
            </c:numRef>
          </c:val>
        </c:ser>
        <c:dLbls>
          <c:showLegendKey val="0"/>
          <c:showVal val="0"/>
          <c:showCatName val="0"/>
          <c:showSerName val="0"/>
          <c:showPercent val="0"/>
          <c:showBubbleSize val="0"/>
        </c:dLbls>
        <c:gapWidth val="150"/>
        <c:axId val="2131232936"/>
        <c:axId val="2131235944"/>
      </c:barChart>
      <c:catAx>
        <c:axId val="2131232936"/>
        <c:scaling>
          <c:orientation val="minMax"/>
        </c:scaling>
        <c:delete val="0"/>
        <c:axPos val="b"/>
        <c:majorTickMark val="out"/>
        <c:minorTickMark val="none"/>
        <c:tickLblPos val="nextTo"/>
        <c:txPr>
          <a:bodyPr/>
          <a:lstStyle/>
          <a:p>
            <a:pPr>
              <a:defRPr sz="1200"/>
            </a:pPr>
            <a:endParaRPr lang="en-US"/>
          </a:p>
        </c:txPr>
        <c:crossAx val="2131235944"/>
        <c:crosses val="autoZero"/>
        <c:auto val="1"/>
        <c:lblAlgn val="ctr"/>
        <c:lblOffset val="100"/>
        <c:noMultiLvlLbl val="0"/>
      </c:catAx>
      <c:valAx>
        <c:axId val="2131235944"/>
        <c:scaling>
          <c:orientation val="minMax"/>
        </c:scaling>
        <c:delete val="0"/>
        <c:axPos val="l"/>
        <c:majorGridlines>
          <c:spPr>
            <a:ln>
              <a:solidFill>
                <a:schemeClr val="tx1">
                  <a:lumMod val="50000"/>
                  <a:lumOff val="50000"/>
                </a:schemeClr>
              </a:solidFill>
              <a:prstDash val="sysDot"/>
            </a:ln>
          </c:spPr>
        </c:majorGridlines>
        <c:numFmt formatCode="General" sourceLinked="1"/>
        <c:majorTickMark val="none"/>
        <c:minorTickMark val="none"/>
        <c:tickLblPos val="nextTo"/>
        <c:spPr>
          <a:ln>
            <a:noFill/>
          </a:ln>
        </c:spPr>
        <c:txPr>
          <a:bodyPr/>
          <a:lstStyle/>
          <a:p>
            <a:pPr>
              <a:defRPr sz="1200">
                <a:latin typeface="Verdana" pitchFamily="34" charset="0"/>
                <a:ea typeface="Verdana" pitchFamily="34" charset="0"/>
                <a:cs typeface="Verdana" pitchFamily="34" charset="0"/>
              </a:defRPr>
            </a:pPr>
            <a:endParaRPr lang="en-US"/>
          </a:p>
        </c:txPr>
        <c:crossAx val="2131232936"/>
        <c:crosses val="autoZero"/>
        <c:crossBetween val="between"/>
        <c:majorUnit val="20.0"/>
      </c:valAx>
    </c:plotArea>
    <c:legend>
      <c:legendPos val="t"/>
      <c:layout/>
      <c:overlay val="0"/>
      <c:txPr>
        <a:bodyPr/>
        <a:lstStyle/>
        <a:p>
          <a:pPr>
            <a:defRPr sz="1400"/>
          </a:pPr>
          <a:endParaRPr lang="en-US"/>
        </a:p>
      </c:txPr>
    </c:legend>
    <c:plotVisOnly val="1"/>
    <c:dispBlanksAs val="gap"/>
    <c:showDLblsOverMax val="0"/>
  </c:chart>
  <c:spPr>
    <a:ln>
      <a:noFill/>
    </a:ln>
  </c:spPr>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drawing1.xml><?xml version="1.0" encoding="utf-8"?>
<c:userShapes xmlns:c="http://schemas.openxmlformats.org/drawingml/2006/chart">
  <cdr:relSizeAnchor xmlns:cdr="http://schemas.openxmlformats.org/drawingml/2006/chartDrawing">
    <cdr:from>
      <cdr:x>0.10127</cdr:x>
      <cdr:y>0.12903</cdr:y>
    </cdr:from>
    <cdr:to>
      <cdr:x>0.22975</cdr:x>
      <cdr:y>0.22626</cdr:y>
    </cdr:to>
    <cdr:sp macro="" textlink="">
      <cdr:nvSpPr>
        <cdr:cNvPr id="2" name="TextBox 1"/>
        <cdr:cNvSpPr txBox="1"/>
      </cdr:nvSpPr>
      <cdr:spPr>
        <a:xfrm xmlns:a="http://schemas.openxmlformats.org/drawingml/2006/main">
          <a:off x="609600" y="609600"/>
          <a:ext cx="773424" cy="45935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97941" cy="461169"/>
          </a:xfrm>
          <a:prstGeom prst="rect">
            <a:avLst/>
          </a:prstGeom>
        </p:spPr>
        <p:txBody>
          <a:bodyPr vert="horz" lIns="92528" tIns="46264" rIns="92528" bIns="46264" rtlCol="0"/>
          <a:lstStyle>
            <a:lvl1pPr algn="l">
              <a:defRPr sz="1200"/>
            </a:lvl1pPr>
          </a:lstStyle>
          <a:p>
            <a:endParaRPr lang="en-US"/>
          </a:p>
        </p:txBody>
      </p:sp>
      <p:sp>
        <p:nvSpPr>
          <p:cNvPr id="3" name="Date Placeholder 2"/>
          <p:cNvSpPr>
            <a:spLocks noGrp="1"/>
          </p:cNvSpPr>
          <p:nvPr>
            <p:ph type="dt" idx="1"/>
          </p:nvPr>
        </p:nvSpPr>
        <p:spPr>
          <a:xfrm>
            <a:off x="3918783" y="0"/>
            <a:ext cx="2997941" cy="461169"/>
          </a:xfrm>
          <a:prstGeom prst="rect">
            <a:avLst/>
          </a:prstGeom>
        </p:spPr>
        <p:txBody>
          <a:bodyPr vert="horz" lIns="92528" tIns="46264" rIns="92528" bIns="46264" rtlCol="0"/>
          <a:lstStyle>
            <a:lvl1pPr algn="r">
              <a:defRPr sz="1200"/>
            </a:lvl1pPr>
          </a:lstStyle>
          <a:p>
            <a:fld id="{EEB9B025-E08A-43FE-B366-6C6E9F8EDD5E}" type="datetimeFigureOut">
              <a:rPr lang="en-US" smtClean="0"/>
              <a:pPr/>
              <a:t>10/31/12</a:t>
            </a:fld>
            <a:endParaRPr lang="en-US"/>
          </a:p>
        </p:txBody>
      </p:sp>
      <p:sp>
        <p:nvSpPr>
          <p:cNvPr id="4" name="Slide Image Placeholder 3"/>
          <p:cNvSpPr>
            <a:spLocks noGrp="1" noRot="1" noChangeAspect="1"/>
          </p:cNvSpPr>
          <p:nvPr>
            <p:ph type="sldImg" idx="2"/>
          </p:nvPr>
        </p:nvSpPr>
        <p:spPr>
          <a:xfrm>
            <a:off x="1154113" y="692150"/>
            <a:ext cx="4611687" cy="3459163"/>
          </a:xfrm>
          <a:prstGeom prst="rect">
            <a:avLst/>
          </a:prstGeom>
          <a:noFill/>
          <a:ln w="12700">
            <a:solidFill>
              <a:prstClr val="black"/>
            </a:solidFill>
          </a:ln>
        </p:spPr>
        <p:txBody>
          <a:bodyPr vert="horz" lIns="92528" tIns="46264" rIns="92528" bIns="46264" rtlCol="0" anchor="ctr"/>
          <a:lstStyle/>
          <a:p>
            <a:endParaRPr lang="en-US"/>
          </a:p>
        </p:txBody>
      </p:sp>
      <p:sp>
        <p:nvSpPr>
          <p:cNvPr id="5" name="Notes Placeholder 4"/>
          <p:cNvSpPr>
            <a:spLocks noGrp="1"/>
          </p:cNvSpPr>
          <p:nvPr>
            <p:ph type="body" sz="quarter" idx="3"/>
          </p:nvPr>
        </p:nvSpPr>
        <p:spPr>
          <a:xfrm>
            <a:off x="691833" y="4381103"/>
            <a:ext cx="5534660" cy="4150519"/>
          </a:xfrm>
          <a:prstGeom prst="rect">
            <a:avLst/>
          </a:prstGeom>
        </p:spPr>
        <p:txBody>
          <a:bodyPr vert="horz" lIns="92528" tIns="46264" rIns="92528" bIns="4626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0605"/>
            <a:ext cx="2997941" cy="461169"/>
          </a:xfrm>
          <a:prstGeom prst="rect">
            <a:avLst/>
          </a:prstGeom>
        </p:spPr>
        <p:txBody>
          <a:bodyPr vert="horz" lIns="92528" tIns="46264" rIns="92528" bIns="46264" rtlCol="0" anchor="b"/>
          <a:lstStyle>
            <a:lvl1pPr algn="l">
              <a:defRPr sz="1200"/>
            </a:lvl1pPr>
          </a:lstStyle>
          <a:p>
            <a:endParaRPr lang="en-US"/>
          </a:p>
        </p:txBody>
      </p:sp>
      <p:sp>
        <p:nvSpPr>
          <p:cNvPr id="7" name="Slide Number Placeholder 6"/>
          <p:cNvSpPr>
            <a:spLocks noGrp="1"/>
          </p:cNvSpPr>
          <p:nvPr>
            <p:ph type="sldNum" sz="quarter" idx="5"/>
          </p:nvPr>
        </p:nvSpPr>
        <p:spPr>
          <a:xfrm>
            <a:off x="3918783" y="8760605"/>
            <a:ext cx="2997941" cy="461169"/>
          </a:xfrm>
          <a:prstGeom prst="rect">
            <a:avLst/>
          </a:prstGeom>
        </p:spPr>
        <p:txBody>
          <a:bodyPr vert="horz" lIns="92528" tIns="46264" rIns="92528" bIns="46264" rtlCol="0" anchor="b"/>
          <a:lstStyle>
            <a:lvl1pPr algn="r">
              <a:defRPr sz="1200"/>
            </a:lvl1pPr>
          </a:lstStyle>
          <a:p>
            <a:fld id="{AB87A34A-4E42-4C53-8FAF-3170DE5AB0A2}" type="slidenum">
              <a:rPr lang="en-US" smtClean="0"/>
              <a:pPr/>
              <a:t>‹#›</a:t>
            </a:fld>
            <a:endParaRPr lang="en-US"/>
          </a:p>
        </p:txBody>
      </p:sp>
    </p:spTree>
    <p:extLst>
      <p:ext uri="{BB962C8B-B14F-4D97-AF65-F5344CB8AC3E}">
        <p14:creationId xmlns:p14="http://schemas.microsoft.com/office/powerpoint/2010/main" val="165427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6"/>
          <p:cNvSpPr>
            <a:spLocks noGrp="1" noChangeArrowheads="1"/>
          </p:cNvSpPr>
          <p:nvPr>
            <p:ph type="ftr" sz="quarter" idx="4"/>
          </p:nvPr>
        </p:nvSpPr>
        <p:spPr/>
        <p:txBody>
          <a:bodyPr/>
          <a:lstStyle/>
          <a:p>
            <a:pPr>
              <a:defRPr/>
            </a:pPr>
            <a:r>
              <a:rPr lang="en-US">
                <a:solidFill>
                  <a:srgbClr val="1F497D"/>
                </a:solidFill>
                <a:latin typeface="Arial" pitchFamily="34" charset="0"/>
              </a:rPr>
              <a:t>IFE Presentation May 19, 2011</a:t>
            </a:r>
          </a:p>
        </p:txBody>
      </p:sp>
      <p:sp>
        <p:nvSpPr>
          <p:cNvPr id="50179" name="Rectangle 7"/>
          <p:cNvSpPr>
            <a:spLocks noGrp="1" noChangeArrowheads="1"/>
          </p:cNvSpPr>
          <p:nvPr>
            <p:ph type="sldNum" sz="quarter" idx="5"/>
          </p:nvPr>
        </p:nvSpPr>
        <p:spPr/>
        <p:txBody>
          <a:bodyPr/>
          <a:lstStyle/>
          <a:p>
            <a:pPr>
              <a:defRPr/>
            </a:pPr>
            <a:fld id="{F804DD82-D354-4031-B94F-39B5321DDBD5}" type="slidenum">
              <a:rPr lang="en-US" smtClean="0">
                <a:solidFill>
                  <a:srgbClr val="1F497D"/>
                </a:solidFill>
                <a:latin typeface="Arial" pitchFamily="34" charset="0"/>
              </a:rPr>
              <a:pPr>
                <a:defRPr/>
              </a:pPr>
              <a:t>1</a:t>
            </a:fld>
            <a:endParaRPr lang="en-US" dirty="0" smtClean="0">
              <a:solidFill>
                <a:srgbClr val="1F497D"/>
              </a:solidFill>
              <a:latin typeface="Arial" pitchFamily="34" charset="0"/>
            </a:endParaRPr>
          </a:p>
        </p:txBody>
      </p:sp>
      <p:sp>
        <p:nvSpPr>
          <p:cNvPr id="58372" name="Slide Image Placeholder 1"/>
          <p:cNvSpPr>
            <a:spLocks noGrp="1" noRot="1" noChangeAspect="1" noTextEdit="1"/>
          </p:cNvSpPr>
          <p:nvPr>
            <p:ph type="sldImg"/>
          </p:nvPr>
        </p:nvSpPr>
        <p:spPr>
          <a:ln/>
        </p:spPr>
      </p:sp>
      <p:sp>
        <p:nvSpPr>
          <p:cNvPr id="58373" name="Notes Placeholder 2"/>
          <p:cNvSpPr>
            <a:spLocks noGrp="1"/>
          </p:cNvSpPr>
          <p:nvPr>
            <p:ph type="body" idx="1"/>
          </p:nvPr>
        </p:nvSpPr>
        <p:spPr>
          <a:noFill/>
          <a:ln/>
        </p:spPr>
        <p:txBody>
          <a:bodyPr/>
          <a:lstStyle/>
          <a:p>
            <a:pPr eaLnBrk="1" hangingPunct="1"/>
            <a:r>
              <a:rPr lang="en-US" smtClean="0">
                <a:latin typeface="Arial" pitchFamily="34" charset="0"/>
              </a:rPr>
              <a:t>A College Education Is (capped; it’s OK in the report)</a:t>
            </a:r>
          </a:p>
          <a:p>
            <a:pPr eaLnBrk="1" hangingPunct="1"/>
            <a:endParaRPr lang="en-US" smtClean="0">
              <a:latin typeface="Arial" pitchFamily="34" charset="0"/>
            </a:endParaRPr>
          </a:p>
          <a:p>
            <a:pPr eaLnBrk="1" hangingPunct="1"/>
            <a:r>
              <a:rPr lang="en-US" smtClean="0">
                <a:latin typeface="Arial" pitchFamily="34" charset="0"/>
              </a:rPr>
              <a:t>Percent who agree (no period) (OK in report)</a:t>
            </a:r>
          </a:p>
          <a:p>
            <a:pPr eaLnBrk="1" hangingPunct="1"/>
            <a:endParaRPr lang="en-US" smtClean="0">
              <a:latin typeface="Arial" pitchFamily="34" charset="0"/>
            </a:endParaRPr>
          </a:p>
          <a:p>
            <a:pPr eaLnBrk="1" hangingPunct="1"/>
            <a:r>
              <a:rPr lang="en-US" smtClean="0">
                <a:latin typeface="Arial" pitchFamily="34" charset="0"/>
              </a:rPr>
              <a:t>In the report, it has the question in quotation marks; none of the other charts that carry questions use quote marks.</a:t>
            </a:r>
          </a:p>
          <a:p>
            <a:pPr eaLnBrk="1" hangingPunct="1"/>
            <a:endParaRPr lang="en-US" smtClean="0">
              <a:latin typeface="Arial" pitchFamily="34" charset="0"/>
            </a:endParaRPr>
          </a:p>
          <a:p>
            <a:pPr eaLnBrk="1" hangingPunct="1"/>
            <a:r>
              <a:rPr lang="en-US" smtClean="0">
                <a:latin typeface="Arial" pitchFamily="34" charset="0"/>
              </a:rPr>
              <a:t>The bullets in the article identify the first group as ages 26 and older, sted 16 and older. (Also, this chart identifies the two groups at the bottom as ages 16 to 25, while the one in the report says they’re 16 to 24, and the % are slightly different. I assume that’s deliberate.)</a:t>
            </a:r>
          </a:p>
          <a:p>
            <a:pPr eaLnBrk="1" hangingPunct="1"/>
            <a:endParaRPr lang="en-US" smtClean="0">
              <a:latin typeface="Arial" pitchFamily="34" charset="0"/>
            </a:endParaRPr>
          </a:p>
          <a:p>
            <a:pPr eaLnBrk="1" hangingPunct="1"/>
            <a:r>
              <a:rPr lang="en-US" smtClean="0">
                <a:latin typeface="Arial" pitchFamily="34" charset="0"/>
              </a:rPr>
              <a:t>General population (lower-cased)</a:t>
            </a:r>
          </a:p>
          <a:p>
            <a:pPr eaLnBrk="1" hangingPunct="1"/>
            <a:endParaRPr lang="en-US" smtClean="0">
              <a:latin typeface="Arial" pitchFamily="34" charset="0"/>
            </a:endParaRPr>
          </a:p>
          <a:p>
            <a:pPr eaLnBrk="1" hangingPunct="1"/>
            <a:r>
              <a:rPr lang="en-US" smtClean="0">
                <a:latin typeface="Arial" pitchFamily="34" charset="0"/>
              </a:rPr>
              <a:t>Latino youths (add “s”)</a:t>
            </a:r>
          </a:p>
          <a:p>
            <a:pPr eaLnBrk="1" hangingPunct="1"/>
            <a:endParaRPr lang="en-US" smtClean="0">
              <a:latin typeface="Arial" pitchFamily="34" charset="0"/>
            </a:endParaRPr>
          </a:p>
          <a:p>
            <a:pPr eaLnBrk="1" hangingPunct="1"/>
            <a:r>
              <a:rPr lang="en-US" smtClean="0">
                <a:latin typeface="Arial" pitchFamily="34" charset="0"/>
              </a:rPr>
              <a:t>All youths (add “s”) (might want to push “16 to” to second line)</a:t>
            </a:r>
          </a:p>
        </p:txBody>
      </p:sp>
      <p:sp>
        <p:nvSpPr>
          <p:cNvPr id="58374" name="Slide Number Placeholder 3"/>
          <p:cNvSpPr txBox="1">
            <a:spLocks noGrp="1"/>
          </p:cNvSpPr>
          <p:nvPr/>
        </p:nvSpPr>
        <p:spPr bwMode="auto">
          <a:xfrm>
            <a:off x="3919759" y="8761893"/>
            <a:ext cx="2997001" cy="459909"/>
          </a:xfrm>
          <a:prstGeom prst="rect">
            <a:avLst/>
          </a:prstGeom>
          <a:noFill/>
          <a:ln w="9525">
            <a:noFill/>
            <a:miter lim="800000"/>
            <a:headEnd/>
            <a:tailEnd/>
          </a:ln>
        </p:spPr>
        <p:txBody>
          <a:bodyPr lIns="92497" tIns="46248" rIns="92497" bIns="46248" anchor="b"/>
          <a:lstStyle/>
          <a:p>
            <a:pPr algn="r" defTabSz="925210" fontAlgn="base">
              <a:spcBef>
                <a:spcPct val="0"/>
              </a:spcBef>
              <a:spcAft>
                <a:spcPct val="0"/>
              </a:spcAft>
            </a:pPr>
            <a:fld id="{373E313C-17E5-4D8C-8B3F-EF21D7A4EB10}" type="slidenum">
              <a:rPr lang="en-US" sz="1300">
                <a:solidFill>
                  <a:prstClr val="black"/>
                </a:solidFill>
                <a:latin typeface="Arial" charset="0"/>
              </a:rPr>
              <a:pPr algn="r" defTabSz="925210" fontAlgn="base">
                <a:spcBef>
                  <a:spcPct val="0"/>
                </a:spcBef>
                <a:spcAft>
                  <a:spcPct val="0"/>
                </a:spcAft>
              </a:pPr>
              <a:t>1</a:t>
            </a:fld>
            <a:endParaRPr lang="en-US" sz="1300" dirty="0">
              <a:solidFill>
                <a:prstClr val="black"/>
              </a:solidFill>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6"/>
          <p:cNvSpPr txBox="1">
            <a:spLocks noGrp="1" noChangeArrowheads="1"/>
          </p:cNvSpPr>
          <p:nvPr/>
        </p:nvSpPr>
        <p:spPr bwMode="auto">
          <a:xfrm>
            <a:off x="2" y="8761893"/>
            <a:ext cx="2997001" cy="459909"/>
          </a:xfrm>
          <a:prstGeom prst="rect">
            <a:avLst/>
          </a:prstGeom>
          <a:noFill/>
          <a:ln w="9525">
            <a:noFill/>
            <a:miter lim="800000"/>
            <a:headEnd/>
            <a:tailEnd/>
          </a:ln>
        </p:spPr>
        <p:txBody>
          <a:bodyPr lIns="92497" tIns="46248" rIns="92497" bIns="46248" anchor="b"/>
          <a:lstStyle/>
          <a:p>
            <a:pPr algn="ctr" defTabSz="925210" fontAlgn="base">
              <a:spcBef>
                <a:spcPct val="0"/>
              </a:spcBef>
              <a:spcAft>
                <a:spcPct val="0"/>
              </a:spcAft>
            </a:pPr>
            <a:r>
              <a:rPr lang="en-US" sz="1300" dirty="0">
                <a:solidFill>
                  <a:prstClr val="black"/>
                </a:solidFill>
                <a:latin typeface="Arial" charset="0"/>
              </a:rPr>
              <a:t>IFE Presentation May 19, 2011</a:t>
            </a:r>
          </a:p>
        </p:txBody>
      </p:sp>
      <p:sp>
        <p:nvSpPr>
          <p:cNvPr id="564227" name="Rectangle 7"/>
          <p:cNvSpPr txBox="1">
            <a:spLocks noGrp="1" noChangeArrowheads="1"/>
          </p:cNvSpPr>
          <p:nvPr/>
        </p:nvSpPr>
        <p:spPr bwMode="auto">
          <a:xfrm>
            <a:off x="3919759" y="8761893"/>
            <a:ext cx="2997001" cy="459909"/>
          </a:xfrm>
          <a:prstGeom prst="rect">
            <a:avLst/>
          </a:prstGeom>
          <a:noFill/>
          <a:ln w="9525">
            <a:noFill/>
            <a:miter lim="800000"/>
            <a:headEnd/>
            <a:tailEnd/>
          </a:ln>
        </p:spPr>
        <p:txBody>
          <a:bodyPr lIns="92497" tIns="46248" rIns="92497" bIns="46248" anchor="b"/>
          <a:lstStyle/>
          <a:p>
            <a:pPr algn="r" defTabSz="925210" fontAlgn="base">
              <a:spcBef>
                <a:spcPct val="0"/>
              </a:spcBef>
              <a:spcAft>
                <a:spcPct val="0"/>
              </a:spcAft>
            </a:pPr>
            <a:fld id="{C42E0607-95E0-43CD-ACB1-32DAC2CB87C3}" type="slidenum">
              <a:rPr lang="en-US" sz="1300">
                <a:solidFill>
                  <a:prstClr val="black"/>
                </a:solidFill>
                <a:latin typeface="Arial" charset="0"/>
              </a:rPr>
              <a:pPr algn="r" defTabSz="925210" fontAlgn="base">
                <a:spcBef>
                  <a:spcPct val="0"/>
                </a:spcBef>
                <a:spcAft>
                  <a:spcPct val="0"/>
                </a:spcAft>
              </a:pPr>
              <a:t>5</a:t>
            </a:fld>
            <a:endParaRPr lang="en-US" sz="1300" dirty="0">
              <a:solidFill>
                <a:prstClr val="black"/>
              </a:solidFill>
              <a:latin typeface="Arial" charset="0"/>
            </a:endParaRPr>
          </a:p>
        </p:txBody>
      </p:sp>
      <p:sp>
        <p:nvSpPr>
          <p:cNvPr id="564228" name="Slide Image Placeholder 1"/>
          <p:cNvSpPr>
            <a:spLocks noGrp="1" noRot="1" noChangeAspect="1" noTextEdit="1"/>
          </p:cNvSpPr>
          <p:nvPr>
            <p:ph type="sldImg"/>
          </p:nvPr>
        </p:nvSpPr>
        <p:spPr>
          <a:ln/>
        </p:spPr>
      </p:sp>
      <p:sp>
        <p:nvSpPr>
          <p:cNvPr id="564229" name="Notes Placeholder 2"/>
          <p:cNvSpPr>
            <a:spLocks noGrp="1"/>
          </p:cNvSpPr>
          <p:nvPr>
            <p:ph type="body" idx="1"/>
          </p:nvPr>
        </p:nvSpPr>
        <p:spPr>
          <a:noFill/>
          <a:ln/>
        </p:spPr>
        <p:txBody>
          <a:bodyPr/>
          <a:lstStyle/>
          <a:p>
            <a:pPr eaLnBrk="1" hangingPunct="1"/>
            <a:r>
              <a:rPr lang="en-US" smtClean="0"/>
              <a:t>A College Education Is (capped; it’s OK in the report)</a:t>
            </a:r>
          </a:p>
          <a:p>
            <a:pPr eaLnBrk="1" hangingPunct="1"/>
            <a:endParaRPr lang="en-US" smtClean="0"/>
          </a:p>
          <a:p>
            <a:pPr eaLnBrk="1" hangingPunct="1"/>
            <a:r>
              <a:rPr lang="en-US" smtClean="0"/>
              <a:t>Percent who agree (no period) (OK in report)</a:t>
            </a:r>
          </a:p>
          <a:p>
            <a:pPr eaLnBrk="1" hangingPunct="1"/>
            <a:endParaRPr lang="en-US" smtClean="0"/>
          </a:p>
          <a:p>
            <a:pPr eaLnBrk="1" hangingPunct="1"/>
            <a:r>
              <a:rPr lang="en-US" smtClean="0"/>
              <a:t>In the report, it has the question in quotation marks; none of the other charts that carry questions use quote marks.</a:t>
            </a:r>
          </a:p>
          <a:p>
            <a:pPr eaLnBrk="1" hangingPunct="1"/>
            <a:endParaRPr lang="en-US" smtClean="0"/>
          </a:p>
          <a:p>
            <a:pPr eaLnBrk="1" hangingPunct="1"/>
            <a:r>
              <a:rPr lang="en-US" smtClean="0"/>
              <a:t>The bullets in the article identify the first group as ages 26 and older, sted 16 and older. (Also, this chart identifies the two groups at the bottom as ages 16 to 25, while the one in the report says they’re 16 to 24, and the % are slightly different. I assume that’s deliberate.)</a:t>
            </a:r>
          </a:p>
          <a:p>
            <a:pPr eaLnBrk="1" hangingPunct="1"/>
            <a:endParaRPr lang="en-US" smtClean="0"/>
          </a:p>
          <a:p>
            <a:pPr eaLnBrk="1" hangingPunct="1"/>
            <a:r>
              <a:rPr lang="en-US" smtClean="0"/>
              <a:t>General population (lower-cased)</a:t>
            </a:r>
          </a:p>
          <a:p>
            <a:pPr eaLnBrk="1" hangingPunct="1"/>
            <a:endParaRPr lang="en-US" smtClean="0"/>
          </a:p>
          <a:p>
            <a:pPr eaLnBrk="1" hangingPunct="1"/>
            <a:r>
              <a:rPr lang="en-US" smtClean="0"/>
              <a:t>Latino youths (add “s”)</a:t>
            </a:r>
          </a:p>
          <a:p>
            <a:pPr eaLnBrk="1" hangingPunct="1"/>
            <a:endParaRPr lang="en-US" smtClean="0"/>
          </a:p>
          <a:p>
            <a:pPr eaLnBrk="1" hangingPunct="1"/>
            <a:r>
              <a:rPr lang="en-US" smtClean="0"/>
              <a:t>All youths (add “s”) (might want to push “16 to” to second line)</a:t>
            </a:r>
          </a:p>
        </p:txBody>
      </p:sp>
      <p:sp>
        <p:nvSpPr>
          <p:cNvPr id="564230" name="Slide Number Placeholder 3"/>
          <p:cNvSpPr txBox="1">
            <a:spLocks noGrp="1"/>
          </p:cNvSpPr>
          <p:nvPr/>
        </p:nvSpPr>
        <p:spPr bwMode="auto">
          <a:xfrm>
            <a:off x="3919759" y="8761893"/>
            <a:ext cx="2997001" cy="459909"/>
          </a:xfrm>
          <a:prstGeom prst="rect">
            <a:avLst/>
          </a:prstGeom>
          <a:noFill/>
          <a:ln w="9525">
            <a:noFill/>
            <a:miter lim="800000"/>
            <a:headEnd/>
            <a:tailEnd/>
          </a:ln>
        </p:spPr>
        <p:txBody>
          <a:bodyPr lIns="92497" tIns="46248" rIns="92497" bIns="46248" anchor="b"/>
          <a:lstStyle/>
          <a:p>
            <a:pPr algn="r" defTabSz="925210" fontAlgn="base">
              <a:spcBef>
                <a:spcPct val="0"/>
              </a:spcBef>
              <a:spcAft>
                <a:spcPct val="0"/>
              </a:spcAft>
            </a:pPr>
            <a:fld id="{63D10BB1-0DBC-42FA-B61F-1EA987576DF3}" type="slidenum">
              <a:rPr lang="en-US" sz="1300">
                <a:solidFill>
                  <a:prstClr val="black"/>
                </a:solidFill>
                <a:latin typeface="Arial" charset="0"/>
              </a:rPr>
              <a:pPr algn="r" defTabSz="925210" fontAlgn="base">
                <a:spcBef>
                  <a:spcPct val="0"/>
                </a:spcBef>
                <a:spcAft>
                  <a:spcPct val="0"/>
                </a:spcAft>
              </a:pPr>
              <a:t>5</a:t>
            </a:fld>
            <a:endParaRPr lang="en-US" sz="1300" dirty="0">
              <a:solidFill>
                <a:prstClr val="black"/>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Slide Number Placeholder 13"/>
          <p:cNvSpPr>
            <a:spLocks noGrp="1"/>
          </p:cNvSpPr>
          <p:nvPr>
            <p:ph type="sldNum" sz="quarter" idx="4"/>
          </p:nvPr>
        </p:nvSpPr>
        <p:spPr>
          <a:xfrm>
            <a:off x="8077200" y="6553200"/>
            <a:ext cx="1066800" cy="304800"/>
          </a:xfrm>
          <a:prstGeom prst="rect">
            <a:avLst/>
          </a:prstGeom>
        </p:spPr>
        <p:txBody>
          <a:bodyPr/>
          <a:lstStyle>
            <a:lvl1pPr>
              <a:defRPr sz="1200" b="1"/>
            </a:lvl1pPr>
          </a:lstStyle>
          <a:p>
            <a:pPr algn="r"/>
            <a:r>
              <a:rPr lang="en-US" dirty="0" smtClean="0">
                <a:solidFill>
                  <a:srgbClr val="333399"/>
                </a:solidFill>
              </a:rPr>
              <a:t>&lt;#&gt;</a:t>
            </a:r>
            <a:endParaRPr lang="en-US" dirty="0">
              <a:solidFill>
                <a:srgbClr val="333399"/>
              </a:solidFill>
            </a:endParaRPr>
          </a:p>
        </p:txBody>
      </p:sp>
    </p:spTree>
  </p:cSld>
  <p:clrMapOvr>
    <a:masterClrMapping/>
  </p:clrMapOvr>
  <p:transition xmlns:p14="http://schemas.microsoft.com/office/powerpoint/2010/mai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Tree>
  </p:cSld>
  <p:clrMapOvr>
    <a:masterClrMapping/>
  </p:clrMapOvr>
  <p:transition xmlns:p14="http://schemas.microsoft.com/office/powerpoint/2010/mai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Tree>
  </p:cSld>
  <p:clrMapOvr>
    <a:masterClrMapping/>
  </p:clrMapOvr>
  <p:transition xmlns:p14="http://schemas.microsoft.com/office/powerpoint/2010/mai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Tree>
  </p:cSld>
  <p:clrMapOvr>
    <a:masterClrMapping/>
  </p:clrMapOvr>
  <p:transition xmlns:p14="http://schemas.microsoft.com/office/powerpoint/2010/mai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subtitle and graph">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447800"/>
            <a:ext cx="8229600" cy="4343401"/>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b="1">
                <a:latin typeface="Arial" pitchFamily="34" charset="0"/>
                <a:ea typeface="Verdana" pitchFamily="34" charset="0"/>
                <a:cs typeface="Arial" pitchFamily="34" charset="0"/>
              </a:defRPr>
            </a:lvl1pPr>
            <a:lvl2pPr marL="742950" indent="-573088">
              <a:buNone/>
              <a:defRPr sz="1600">
                <a:latin typeface="Verdana" pitchFamily="34" charset="0"/>
                <a:ea typeface="Verdana" pitchFamily="34" charset="0"/>
                <a:cs typeface="Verdana" pitchFamily="34" charset="0"/>
              </a:defRPr>
            </a:lvl2pPr>
            <a:lvl3pPr marL="1143000" indent="-685800">
              <a:buNone/>
              <a:defRPr sz="1600">
                <a:latin typeface="Verdana" pitchFamily="34" charset="0"/>
                <a:ea typeface="Verdana" pitchFamily="34" charset="0"/>
                <a:cs typeface="Verdana" pitchFamily="34" charset="0"/>
              </a:defRPr>
            </a:lvl3pPr>
            <a:lvl4pPr marL="1600200" indent="-911225">
              <a:buNone/>
              <a:defRPr sz="1600">
                <a:latin typeface="Verdana" pitchFamily="34" charset="0"/>
                <a:ea typeface="Verdana" pitchFamily="34" charset="0"/>
                <a:cs typeface="Verdana" pitchFamily="34" charset="0"/>
              </a:defRPr>
            </a:lvl4pPr>
            <a:lvl5pPr marL="2057400" indent="-1143000">
              <a:buNone/>
              <a:defRPr sz="1600">
                <a:latin typeface="Verdana" pitchFamily="34" charset="0"/>
                <a:ea typeface="Verdana" pitchFamily="34" charset="0"/>
                <a:cs typeface="Verdana" pitchFamily="34" charset="0"/>
              </a:defRPr>
            </a:lvl5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Paste chart here (adjust width of this container as necessary)</a:t>
            </a:r>
          </a:p>
        </p:txBody>
      </p:sp>
      <p:sp>
        <p:nvSpPr>
          <p:cNvPr id="13" name="Date Placeholder 12"/>
          <p:cNvSpPr>
            <a:spLocks noGrp="1"/>
          </p:cNvSpPr>
          <p:nvPr>
            <p:ph type="dt" sz="half" idx="10"/>
          </p:nvPr>
        </p:nvSpPr>
        <p:spPr>
          <a:xfrm>
            <a:off x="457200" y="6324600"/>
            <a:ext cx="1219200" cy="304800"/>
          </a:xfrm>
        </p:spPr>
        <p:txBody>
          <a:bodyPr/>
          <a:lstStyle/>
          <a:p>
            <a:endParaRPr lang="en-US">
              <a:solidFill>
                <a:srgbClr val="000000"/>
              </a:solidFill>
            </a:endParaRPr>
          </a:p>
        </p:txBody>
      </p:sp>
      <p:sp>
        <p:nvSpPr>
          <p:cNvPr id="14" name="Slide Number Placeholder 13"/>
          <p:cNvSpPr>
            <a:spLocks noGrp="1"/>
          </p:cNvSpPr>
          <p:nvPr>
            <p:ph type="sldNum" sz="quarter" idx="11"/>
          </p:nvPr>
        </p:nvSpPr>
        <p:spPr>
          <a:xfrm>
            <a:off x="7620000" y="6324600"/>
            <a:ext cx="1066800" cy="304800"/>
          </a:xfrm>
          <a:prstGeom prst="rect">
            <a:avLst/>
          </a:prstGeom>
        </p:spPr>
        <p:txBody>
          <a:bodyPr/>
          <a:lstStyle/>
          <a:p>
            <a:endParaRPr lang="en-US" dirty="0">
              <a:solidFill>
                <a:srgbClr val="333399"/>
              </a:solidFill>
            </a:endParaRPr>
          </a:p>
        </p:txBody>
      </p:sp>
      <p:sp>
        <p:nvSpPr>
          <p:cNvPr id="15" name="Footer Placeholder 14"/>
          <p:cNvSpPr>
            <a:spLocks noGrp="1"/>
          </p:cNvSpPr>
          <p:nvPr>
            <p:ph type="ftr" sz="quarter" idx="12"/>
          </p:nvPr>
        </p:nvSpPr>
        <p:spPr>
          <a:xfrm>
            <a:off x="1752600" y="6324600"/>
            <a:ext cx="5715000" cy="304800"/>
          </a:xfrm>
        </p:spPr>
        <p:txBody>
          <a:bodyPr/>
          <a:lstStyle/>
          <a:p>
            <a:pPr>
              <a:spcAft>
                <a:spcPts val="1200"/>
              </a:spcAft>
            </a:pPr>
            <a:endParaRPr lang="en-US" dirty="0">
              <a:solidFill>
                <a:srgbClr val="808080"/>
              </a:solidFill>
              <a:latin typeface="Verdana" pitchFamily="34" charset="0"/>
              <a:ea typeface="Verdana" pitchFamily="34" charset="0"/>
              <a:cs typeface="Verdana" pitchFamily="34" charset="0"/>
            </a:endParaRPr>
          </a:p>
        </p:txBody>
      </p:sp>
      <p:sp>
        <p:nvSpPr>
          <p:cNvPr id="16" name="Title 15"/>
          <p:cNvSpPr>
            <a:spLocks noGrp="1"/>
          </p:cNvSpPr>
          <p:nvPr>
            <p:ph type="title" hasCustomPrompt="1"/>
          </p:nvPr>
        </p:nvSpPr>
        <p:spPr/>
        <p:txBody>
          <a:bodyPr/>
          <a:lstStyle>
            <a:lvl1pPr>
              <a:defRPr/>
            </a:lvl1pPr>
          </a:lstStyle>
          <a:p>
            <a:r>
              <a:rPr lang="en-US" dirty="0" smtClean="0"/>
              <a:t>Click to edit chart title</a:t>
            </a:r>
            <a:endParaRPr lang="en-US" dirty="0"/>
          </a:p>
        </p:txBody>
      </p:sp>
      <p:sp>
        <p:nvSpPr>
          <p:cNvPr id="18" name="Text Placeholder 17"/>
          <p:cNvSpPr>
            <a:spLocks noGrp="1"/>
          </p:cNvSpPr>
          <p:nvPr>
            <p:ph type="body" sz="quarter" idx="13" hasCustomPrompt="1"/>
          </p:nvPr>
        </p:nvSpPr>
        <p:spPr>
          <a:xfrm>
            <a:off x="457200" y="914400"/>
            <a:ext cx="8229600" cy="533400"/>
          </a:xfrm>
        </p:spPr>
        <p:txBody>
          <a:bodyPr anchor="b"/>
          <a:lstStyle>
            <a:lvl1pPr algn="ctr">
              <a:defRPr b="0" i="1">
                <a:solidFill>
                  <a:schemeClr val="bg1">
                    <a:lumMod val="50000"/>
                  </a:schemeClr>
                </a:solidFill>
                <a:latin typeface="Georgia" pitchFamily="18" charset="0"/>
              </a:defRPr>
            </a:lvl1pPr>
          </a:lstStyle>
          <a:p>
            <a:pPr lvl="0"/>
            <a:r>
              <a:rPr lang="en-US" dirty="0" smtClean="0"/>
              <a:t>Click to edit subtitle</a:t>
            </a:r>
          </a:p>
        </p:txBody>
      </p:sp>
      <p:sp>
        <p:nvSpPr>
          <p:cNvPr id="8" name="Text Placeholder 7"/>
          <p:cNvSpPr>
            <a:spLocks noGrp="1"/>
          </p:cNvSpPr>
          <p:nvPr>
            <p:ph type="body" sz="quarter" idx="14" hasCustomPrompt="1"/>
          </p:nvPr>
        </p:nvSpPr>
        <p:spPr>
          <a:xfrm>
            <a:off x="457200" y="5867400"/>
            <a:ext cx="7620000" cy="228600"/>
          </a:xfrm>
        </p:spPr>
        <p:txBody>
          <a:bodyPr/>
          <a:lstStyle>
            <a:lvl1pPr>
              <a:defRPr sz="1000" b="0" baseline="0">
                <a:latin typeface="+mn-lt"/>
              </a:defRPr>
            </a:lvl1pPr>
          </a:lstStyle>
          <a:p>
            <a:pPr lvl="0"/>
            <a:r>
              <a:rPr lang="en-US" dirty="0" smtClean="0"/>
              <a:t>Click to add Source Note, etc</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a:t>
            </a:r>
            <a:fld id="{429317EC-9560-47DD-B689-11F9473DF5EB}" type="slidenum">
              <a:rPr lang="en-US">
                <a:solidFill>
                  <a:srgbClr val="000000"/>
                </a:solidFill>
              </a:rPr>
              <a:pPr>
                <a:defRPr/>
              </a:pPr>
              <a:t>‹#›</a:t>
            </a:fld>
            <a:r>
              <a:rPr lang="en-US">
                <a:solidFill>
                  <a:srgbClr val="000000"/>
                </a:solidFill>
              </a:rPr>
              <a:t>-</a:t>
            </a:r>
          </a:p>
        </p:txBody>
      </p:sp>
    </p:spTree>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a:t>
            </a:r>
            <a:fld id="{BB55A525-5679-40E9-9A38-427EF0696B12}" type="slidenum">
              <a:rPr lang="en-US">
                <a:solidFill>
                  <a:srgbClr val="000000"/>
                </a:solidFill>
              </a:rPr>
              <a:pPr>
                <a:defRPr/>
              </a:pPr>
              <a:t>‹#›</a:t>
            </a:fld>
            <a:r>
              <a:rPr lang="en-US">
                <a:solidFill>
                  <a:srgbClr val="000000"/>
                </a:solidFill>
              </a:rPr>
              <a:t>-</a:t>
            </a:r>
          </a:p>
        </p:txBody>
      </p:sp>
    </p:spTree>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a:t>
            </a:r>
            <a:fld id="{837869A1-5C77-4C32-ABA1-43C37EB6C10D}" type="slidenum">
              <a:rPr lang="en-US">
                <a:solidFill>
                  <a:srgbClr val="000000"/>
                </a:solidFill>
              </a:rPr>
              <a:pPr>
                <a:defRPr/>
              </a:pPr>
              <a:t>‹#›</a:t>
            </a:fld>
            <a:r>
              <a:rPr lang="en-US">
                <a:solidFill>
                  <a:srgbClr val="000000"/>
                </a:solidFill>
              </a:rPr>
              <a:t>-</a:t>
            </a:r>
          </a:p>
        </p:txBody>
      </p:sp>
    </p:spTree>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a:t>
            </a:r>
            <a:fld id="{ADC7B820-5E27-46AD-8191-9361B0667032}" type="slidenum">
              <a:rPr lang="en-US">
                <a:solidFill>
                  <a:srgbClr val="000000"/>
                </a:solidFill>
              </a:rPr>
              <a:pPr>
                <a:defRPr/>
              </a:pPr>
              <a:t>‹#›</a:t>
            </a:fld>
            <a:r>
              <a:rPr lang="en-US">
                <a:solidFill>
                  <a:srgbClr val="000000"/>
                </a:solidFill>
              </a:rPr>
              <a:t>-</a:t>
            </a:r>
          </a:p>
        </p:txBody>
      </p:sp>
    </p:spTree>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a:t>
            </a:r>
            <a:fld id="{01C9F14D-4D1E-44C4-A191-E533F0975CE3}" type="slidenum">
              <a:rPr lang="en-US">
                <a:solidFill>
                  <a:srgbClr val="000000"/>
                </a:solidFill>
              </a:rPr>
              <a:pPr>
                <a:defRPr/>
              </a:pPr>
              <a:t>‹#›</a:t>
            </a:fld>
            <a:r>
              <a:rPr lang="en-US">
                <a:solidFill>
                  <a:srgbClr val="000000"/>
                </a:solidFill>
              </a:rPr>
              <a:t>-</a:t>
            </a:r>
          </a:p>
        </p:txBody>
      </p:sp>
    </p:spTree>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a:t>
            </a:r>
            <a:fld id="{7E7CA77A-C723-4065-A892-25D3772E8E9E}" type="slidenum">
              <a:rPr lang="en-US">
                <a:solidFill>
                  <a:srgbClr val="000000"/>
                </a:solidFill>
              </a:rPr>
              <a:pPr>
                <a:defRPr/>
              </a:pPr>
              <a:t>‹#›</a:t>
            </a:fld>
            <a:r>
              <a:rPr lang="en-US">
                <a:solidFill>
                  <a:srgbClr val="000000"/>
                </a:solidFill>
              </a:rPr>
              <a:t>-</a:t>
            </a:r>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Tree>
  </p:cSld>
  <p:clrMapOvr>
    <a:masterClrMapping/>
  </p:clrMapOvr>
  <p:transition xmlns:p14="http://schemas.microsoft.com/office/powerpoint/2010/mai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a:t>
            </a:r>
            <a:fld id="{A5A3B1EB-48A4-400D-981F-ADB75043C71C}" type="slidenum">
              <a:rPr lang="en-US">
                <a:solidFill>
                  <a:srgbClr val="000000"/>
                </a:solidFill>
              </a:rPr>
              <a:pPr>
                <a:defRPr/>
              </a:pPr>
              <a:t>‹#›</a:t>
            </a:fld>
            <a:r>
              <a:rPr lang="en-US">
                <a:solidFill>
                  <a:srgbClr val="000000"/>
                </a:solidFill>
              </a:rPr>
              <a:t>-</a:t>
            </a:r>
          </a:p>
        </p:txBody>
      </p:sp>
    </p:spTree>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a:t>
            </a:r>
            <a:fld id="{4A9404FC-4005-4959-8DDC-D0D9885EB911}" type="slidenum">
              <a:rPr lang="en-US">
                <a:solidFill>
                  <a:srgbClr val="000000"/>
                </a:solidFill>
              </a:rPr>
              <a:pPr>
                <a:defRPr/>
              </a:pPr>
              <a:t>‹#›</a:t>
            </a:fld>
            <a:r>
              <a:rPr lang="en-US">
                <a:solidFill>
                  <a:srgbClr val="000000"/>
                </a:solidFill>
              </a:rPr>
              <a:t>-</a:t>
            </a:r>
          </a:p>
        </p:txBody>
      </p:sp>
    </p:spTree>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a:t>
            </a:r>
            <a:fld id="{056BE6BD-A7E9-4FD0-A6C5-497DCAF22FF0}" type="slidenum">
              <a:rPr lang="en-US">
                <a:solidFill>
                  <a:srgbClr val="000000"/>
                </a:solidFill>
              </a:rPr>
              <a:pPr>
                <a:defRPr/>
              </a:pPr>
              <a:t>‹#›</a:t>
            </a:fld>
            <a:r>
              <a:rPr lang="en-US">
                <a:solidFill>
                  <a:srgbClr val="000000"/>
                </a:solidFill>
              </a:rPr>
              <a:t>-</a:t>
            </a:r>
          </a:p>
        </p:txBody>
      </p:sp>
    </p:spTree>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a:t>
            </a:r>
            <a:fld id="{21A26673-8B0C-4B60-B6F4-122DD5E6F6DE}" type="slidenum">
              <a:rPr lang="en-US">
                <a:solidFill>
                  <a:srgbClr val="000000"/>
                </a:solidFill>
              </a:rPr>
              <a:pPr>
                <a:defRPr/>
              </a:pPr>
              <a:t>‹#›</a:t>
            </a:fld>
            <a:r>
              <a:rPr lang="en-US">
                <a:solidFill>
                  <a:srgbClr val="000000"/>
                </a:solidFill>
              </a:rPr>
              <a:t>-</a:t>
            </a:r>
          </a:p>
        </p:txBody>
      </p:sp>
    </p:spTree>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a:t>
            </a:r>
            <a:fld id="{C67EC757-52A4-4D0C-B5D3-0DD0AFE73ACC}" type="slidenum">
              <a:rPr lang="en-US">
                <a:solidFill>
                  <a:srgbClr val="000000"/>
                </a:solidFill>
              </a:rPr>
              <a:pPr>
                <a:defRPr/>
              </a:pPr>
              <a:t>‹#›</a:t>
            </a:fld>
            <a:r>
              <a:rPr lang="en-US">
                <a:solidFill>
                  <a:srgbClr val="000000"/>
                </a:solidFill>
              </a:rPr>
              <a:t>-</a:t>
            </a:r>
          </a:p>
        </p:txBody>
      </p:sp>
    </p:spTree>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a:t>
            </a:r>
            <a:fld id="{B3F0F13D-CF26-49D7-9BE8-DBB34277D8E1}" type="slidenum">
              <a:rPr lang="en-US">
                <a:solidFill>
                  <a:srgbClr val="000000"/>
                </a:solidFill>
              </a:rPr>
              <a:pPr>
                <a:defRPr/>
              </a:pPr>
              <a:t>‹#›</a:t>
            </a:fld>
            <a:r>
              <a:rPr lang="en-US">
                <a:solidFill>
                  <a:srgbClr val="000000"/>
                </a:solidFill>
              </a:rPr>
              <a:t>-</a:t>
            </a:r>
          </a:p>
        </p:txBody>
      </p:sp>
    </p:spTree>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a:t>
            </a:r>
            <a:fld id="{5B79053B-403D-4515-8F91-208C83C67C3C}" type="slidenum">
              <a:rPr lang="en-US">
                <a:solidFill>
                  <a:srgbClr val="000000"/>
                </a:solidFill>
              </a:rPr>
              <a:pPr>
                <a:defRPr/>
              </a:pPr>
              <a:t>‹#›</a:t>
            </a:fld>
            <a:r>
              <a:rPr lang="en-US">
                <a:solidFill>
                  <a:srgbClr val="000000"/>
                </a:solidFill>
              </a:rPr>
              <a:t>-</a:t>
            </a:r>
          </a:p>
        </p:txBody>
      </p:sp>
    </p:spTree>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015BF800-3292-4B48-B7ED-ADE8A4A65493}" type="slidenum">
              <a:rPr lang="en-US">
                <a:solidFill>
                  <a:prstClr val="black">
                    <a:tint val="75000"/>
                  </a:prstClr>
                </a:solidFill>
              </a:rPr>
              <a:pPr/>
              <a:t>‹#›</a:t>
            </a:fld>
            <a:endParaRPr lang="en-US">
              <a:solidFill>
                <a:prstClr val="black">
                  <a:tint val="75000"/>
                </a:prstClr>
              </a:solidFill>
            </a:endParaRPr>
          </a:p>
        </p:txBody>
      </p:sp>
    </p:spTree>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Slide Number Placeholder 13"/>
          <p:cNvSpPr>
            <a:spLocks noGrp="1"/>
          </p:cNvSpPr>
          <p:nvPr>
            <p:ph type="sldNum" sz="quarter" idx="4"/>
          </p:nvPr>
        </p:nvSpPr>
        <p:spPr>
          <a:xfrm>
            <a:off x="8077200" y="6553200"/>
            <a:ext cx="1066800" cy="304800"/>
          </a:xfrm>
          <a:prstGeom prst="rect">
            <a:avLst/>
          </a:prstGeom>
        </p:spPr>
        <p:txBody>
          <a:bodyPr/>
          <a:lstStyle>
            <a:lvl1pPr>
              <a:defRPr sz="1200" b="1"/>
            </a:lvl1pPr>
          </a:lstStyle>
          <a:p>
            <a:pPr algn="r"/>
            <a:r>
              <a:rPr lang="en-US" dirty="0" smtClean="0">
                <a:solidFill>
                  <a:srgbClr val="333399"/>
                </a:solidFill>
              </a:rPr>
              <a:t>&lt;#&gt;</a:t>
            </a:r>
            <a:endParaRPr lang="en-US" dirty="0">
              <a:solidFill>
                <a:srgbClr val="333399"/>
              </a:solidFill>
            </a:endParaRPr>
          </a:p>
        </p:txBody>
      </p:sp>
    </p:spTree>
  </p:cSld>
  <p:clrMapOvr>
    <a:masterClrMapping/>
  </p:clrMapOvr>
  <p:transition xmlns:p14="http://schemas.microsoft.com/office/powerpoint/2010/main">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Tree>
  </p:cSld>
  <p:clrMapOvr>
    <a:masterClrMapping/>
  </p:clrMapOvr>
  <p:transition xmlns:p14="http://schemas.microsoft.com/office/powerpoint/2010/mai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7010400" y="6492875"/>
            <a:ext cx="2133600" cy="365125"/>
          </a:xfrm>
        </p:spPr>
        <p:txBody>
          <a:bodyPr/>
          <a:lstStyle/>
          <a:p>
            <a:pPr algn="r"/>
            <a:fld id="{A49BB827-D17E-4BD4-BF71-2A2D504B0C6D}" type="slidenum">
              <a:rPr lang="en-US" smtClean="0">
                <a:solidFill>
                  <a:srgbClr val="333399"/>
                </a:solidFill>
              </a:rPr>
              <a:pPr algn="r"/>
              <a:t>‹#›</a:t>
            </a:fld>
            <a:endParaRPr lang="en-US" dirty="0">
              <a:solidFill>
                <a:srgbClr val="333399"/>
              </a:solidFill>
            </a:endParaRPr>
          </a:p>
        </p:txBody>
      </p:sp>
    </p:spTree>
  </p:cSld>
  <p:clrMapOvr>
    <a:masterClrMapping/>
  </p:clrMapOvr>
  <p:transition xmlns:p14="http://schemas.microsoft.com/office/powerpoint/2010/main">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7010400" y="6492875"/>
            <a:ext cx="2133600" cy="365125"/>
          </a:xfrm>
        </p:spPr>
        <p:txBody>
          <a:bodyPr/>
          <a:lstStyle/>
          <a:p>
            <a:pPr algn="r"/>
            <a:fld id="{A49BB827-D17E-4BD4-BF71-2A2D504B0C6D}" type="slidenum">
              <a:rPr lang="en-US" smtClean="0">
                <a:solidFill>
                  <a:srgbClr val="333399"/>
                </a:solidFill>
              </a:rPr>
              <a:pPr algn="r"/>
              <a:t>‹#›</a:t>
            </a:fld>
            <a:endParaRPr lang="en-US" dirty="0">
              <a:solidFill>
                <a:srgbClr val="333399"/>
              </a:solidFill>
            </a:endParaRPr>
          </a:p>
        </p:txBody>
      </p:sp>
    </p:spTree>
  </p:cSld>
  <p:clrMapOvr>
    <a:masterClrMapping/>
  </p:clrMapOvr>
  <p:transition xmlns:p14="http://schemas.microsoft.com/office/powerpoint/2010/main">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Tree>
  </p:cSld>
  <p:clrMapOvr>
    <a:masterClrMapping/>
  </p:clrMapOvr>
  <p:transition xmlns:p14="http://schemas.microsoft.com/office/powerpoint/2010/main">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Tree>
  </p:cSld>
  <p:clrMapOvr>
    <a:masterClrMapping/>
  </p:clrMapOvr>
  <p:transition xmlns:p14="http://schemas.microsoft.com/office/powerpoint/2010/main">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Tree>
  </p:cSld>
  <p:clrMapOvr>
    <a:masterClrMapping/>
  </p:clrMapOvr>
  <p:transition xmlns:p14="http://schemas.microsoft.com/office/powerpoint/2010/main">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Tree>
  </p:cSld>
  <p:clrMapOvr>
    <a:masterClrMapping/>
  </p:clrMapOvr>
  <p:transition xmlns:p14="http://schemas.microsoft.com/office/powerpoint/2010/main">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Tree>
  </p:cSld>
  <p:clrMapOvr>
    <a:masterClrMapping/>
  </p:clrMapOvr>
  <p:transition xmlns:p14="http://schemas.microsoft.com/office/powerpoint/2010/main">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Tree>
  </p:cSld>
  <p:clrMapOvr>
    <a:masterClrMapping/>
  </p:clrMapOvr>
  <p:transition xmlns:p14="http://schemas.microsoft.com/office/powerpoint/2010/main">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Tree>
  </p:cSld>
  <p:clrMapOvr>
    <a:masterClrMapping/>
  </p:clrMapOvr>
  <p:transition xmlns:p14="http://schemas.microsoft.com/office/powerpoint/2010/main">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Tree>
  </p:cSld>
  <p:clrMapOvr>
    <a:masterClrMapping/>
  </p:clrMapOvr>
  <p:transition xmlns:p14="http://schemas.microsoft.com/office/powerpoint/2010/main">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Tree>
  </p:cSld>
  <p:clrMapOvr>
    <a:masterClrMapping/>
  </p:clrMapOvr>
  <p:transition xmlns:p14="http://schemas.microsoft.com/office/powerpoint/2010/mai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Tree>
  </p:cSld>
  <p:clrMapOvr>
    <a:masterClrMapping/>
  </p:clrMapOvr>
  <p:transition xmlns:p14="http://schemas.microsoft.com/office/powerpoint/2010/main">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Title, subtitle and graph">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447800"/>
            <a:ext cx="8229600" cy="4343401"/>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b="1">
                <a:latin typeface="Arial" pitchFamily="34" charset="0"/>
                <a:ea typeface="Verdana" pitchFamily="34" charset="0"/>
                <a:cs typeface="Arial" pitchFamily="34" charset="0"/>
              </a:defRPr>
            </a:lvl1pPr>
            <a:lvl2pPr marL="742950" indent="-573088">
              <a:buNone/>
              <a:defRPr sz="1600">
                <a:latin typeface="Verdana" pitchFamily="34" charset="0"/>
                <a:ea typeface="Verdana" pitchFamily="34" charset="0"/>
                <a:cs typeface="Verdana" pitchFamily="34" charset="0"/>
              </a:defRPr>
            </a:lvl2pPr>
            <a:lvl3pPr marL="1143000" indent="-685800">
              <a:buNone/>
              <a:defRPr sz="1600">
                <a:latin typeface="Verdana" pitchFamily="34" charset="0"/>
                <a:ea typeface="Verdana" pitchFamily="34" charset="0"/>
                <a:cs typeface="Verdana" pitchFamily="34" charset="0"/>
              </a:defRPr>
            </a:lvl3pPr>
            <a:lvl4pPr marL="1600200" indent="-911225">
              <a:buNone/>
              <a:defRPr sz="1600">
                <a:latin typeface="Verdana" pitchFamily="34" charset="0"/>
                <a:ea typeface="Verdana" pitchFamily="34" charset="0"/>
                <a:cs typeface="Verdana" pitchFamily="34" charset="0"/>
              </a:defRPr>
            </a:lvl4pPr>
            <a:lvl5pPr marL="2057400" indent="-1143000">
              <a:buNone/>
              <a:defRPr sz="1600">
                <a:latin typeface="Verdana" pitchFamily="34" charset="0"/>
                <a:ea typeface="Verdana" pitchFamily="34" charset="0"/>
                <a:cs typeface="Verdana" pitchFamily="34" charset="0"/>
              </a:defRPr>
            </a:lvl5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Paste chart here (adjust width of this container as necessary)</a:t>
            </a:r>
          </a:p>
        </p:txBody>
      </p:sp>
      <p:sp>
        <p:nvSpPr>
          <p:cNvPr id="13" name="Date Placeholder 12"/>
          <p:cNvSpPr>
            <a:spLocks noGrp="1"/>
          </p:cNvSpPr>
          <p:nvPr>
            <p:ph type="dt" sz="half" idx="10"/>
          </p:nvPr>
        </p:nvSpPr>
        <p:spPr>
          <a:xfrm>
            <a:off x="457200" y="6324600"/>
            <a:ext cx="1219200" cy="304800"/>
          </a:xfrm>
        </p:spPr>
        <p:txBody>
          <a:bodyPr/>
          <a:lstStyle/>
          <a:p>
            <a:endParaRPr lang="en-US">
              <a:solidFill>
                <a:srgbClr val="000000"/>
              </a:solidFill>
            </a:endParaRPr>
          </a:p>
        </p:txBody>
      </p:sp>
      <p:sp>
        <p:nvSpPr>
          <p:cNvPr id="14" name="Slide Number Placeholder 13"/>
          <p:cNvSpPr>
            <a:spLocks noGrp="1"/>
          </p:cNvSpPr>
          <p:nvPr>
            <p:ph type="sldNum" sz="quarter" idx="11"/>
          </p:nvPr>
        </p:nvSpPr>
        <p:spPr>
          <a:xfrm>
            <a:off x="7620000" y="6324600"/>
            <a:ext cx="1066800" cy="304800"/>
          </a:xfrm>
          <a:prstGeom prst="rect">
            <a:avLst/>
          </a:prstGeom>
        </p:spPr>
        <p:txBody>
          <a:bodyPr/>
          <a:lstStyle/>
          <a:p>
            <a:endParaRPr lang="en-US" dirty="0">
              <a:solidFill>
                <a:srgbClr val="333399"/>
              </a:solidFill>
            </a:endParaRPr>
          </a:p>
        </p:txBody>
      </p:sp>
      <p:sp>
        <p:nvSpPr>
          <p:cNvPr id="15" name="Footer Placeholder 14"/>
          <p:cNvSpPr>
            <a:spLocks noGrp="1"/>
          </p:cNvSpPr>
          <p:nvPr>
            <p:ph type="ftr" sz="quarter" idx="12"/>
          </p:nvPr>
        </p:nvSpPr>
        <p:spPr>
          <a:xfrm>
            <a:off x="1752600" y="6324600"/>
            <a:ext cx="5715000" cy="304800"/>
          </a:xfrm>
        </p:spPr>
        <p:txBody>
          <a:bodyPr/>
          <a:lstStyle/>
          <a:p>
            <a:pPr>
              <a:spcAft>
                <a:spcPts val="1200"/>
              </a:spcAft>
            </a:pPr>
            <a:endParaRPr lang="en-US" dirty="0">
              <a:solidFill>
                <a:srgbClr val="808080"/>
              </a:solidFill>
              <a:latin typeface="Verdana" pitchFamily="34" charset="0"/>
              <a:ea typeface="Verdana" pitchFamily="34" charset="0"/>
              <a:cs typeface="Verdana" pitchFamily="34" charset="0"/>
            </a:endParaRPr>
          </a:p>
        </p:txBody>
      </p:sp>
      <p:sp>
        <p:nvSpPr>
          <p:cNvPr id="16" name="Title 15"/>
          <p:cNvSpPr>
            <a:spLocks noGrp="1"/>
          </p:cNvSpPr>
          <p:nvPr>
            <p:ph type="title" hasCustomPrompt="1"/>
          </p:nvPr>
        </p:nvSpPr>
        <p:spPr/>
        <p:txBody>
          <a:bodyPr/>
          <a:lstStyle>
            <a:lvl1pPr>
              <a:defRPr/>
            </a:lvl1pPr>
          </a:lstStyle>
          <a:p>
            <a:r>
              <a:rPr lang="en-US" dirty="0" smtClean="0"/>
              <a:t>Click to edit chart title</a:t>
            </a:r>
            <a:endParaRPr lang="en-US" dirty="0"/>
          </a:p>
        </p:txBody>
      </p:sp>
      <p:sp>
        <p:nvSpPr>
          <p:cNvPr id="18" name="Text Placeholder 17"/>
          <p:cNvSpPr>
            <a:spLocks noGrp="1"/>
          </p:cNvSpPr>
          <p:nvPr>
            <p:ph type="body" sz="quarter" idx="13" hasCustomPrompt="1"/>
          </p:nvPr>
        </p:nvSpPr>
        <p:spPr>
          <a:xfrm>
            <a:off x="457200" y="914400"/>
            <a:ext cx="8229600" cy="533400"/>
          </a:xfrm>
        </p:spPr>
        <p:txBody>
          <a:bodyPr anchor="b"/>
          <a:lstStyle>
            <a:lvl1pPr algn="ctr">
              <a:defRPr b="0" i="1">
                <a:solidFill>
                  <a:schemeClr val="bg1">
                    <a:lumMod val="50000"/>
                  </a:schemeClr>
                </a:solidFill>
                <a:latin typeface="Georgia" pitchFamily="18" charset="0"/>
              </a:defRPr>
            </a:lvl1pPr>
          </a:lstStyle>
          <a:p>
            <a:pPr lvl="0"/>
            <a:r>
              <a:rPr lang="en-US" dirty="0" smtClean="0"/>
              <a:t>Click to edit subtitle</a:t>
            </a:r>
          </a:p>
        </p:txBody>
      </p:sp>
      <p:sp>
        <p:nvSpPr>
          <p:cNvPr id="8" name="Text Placeholder 7"/>
          <p:cNvSpPr>
            <a:spLocks noGrp="1"/>
          </p:cNvSpPr>
          <p:nvPr>
            <p:ph type="body" sz="quarter" idx="14" hasCustomPrompt="1"/>
          </p:nvPr>
        </p:nvSpPr>
        <p:spPr>
          <a:xfrm>
            <a:off x="457200" y="5867400"/>
            <a:ext cx="7620000" cy="228600"/>
          </a:xfrm>
        </p:spPr>
        <p:txBody>
          <a:bodyPr/>
          <a:lstStyle>
            <a:lvl1pPr>
              <a:defRPr sz="1000" b="0" baseline="0">
                <a:latin typeface="+mn-lt"/>
              </a:defRPr>
            </a:lvl1pPr>
          </a:lstStyle>
          <a:p>
            <a:pPr lvl="0"/>
            <a:r>
              <a:rPr lang="en-US" dirty="0" smtClean="0"/>
              <a:t>Click to add Source Note, etc</a:t>
            </a:r>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Slide Number Placeholder 13"/>
          <p:cNvSpPr>
            <a:spLocks noGrp="1"/>
          </p:cNvSpPr>
          <p:nvPr>
            <p:ph type="sldNum" sz="quarter" idx="4"/>
          </p:nvPr>
        </p:nvSpPr>
        <p:spPr>
          <a:xfrm>
            <a:off x="8077200" y="6553200"/>
            <a:ext cx="1066800" cy="304800"/>
          </a:xfrm>
          <a:prstGeom prst="rect">
            <a:avLst/>
          </a:prstGeom>
        </p:spPr>
        <p:txBody>
          <a:bodyPr/>
          <a:lstStyle>
            <a:lvl1pPr>
              <a:defRPr sz="1200" b="1"/>
            </a:lvl1pPr>
          </a:lstStyle>
          <a:p>
            <a:pPr algn="r"/>
            <a:r>
              <a:rPr lang="en-US" dirty="0" smtClean="0">
                <a:solidFill>
                  <a:srgbClr val="333399"/>
                </a:solidFill>
              </a:rPr>
              <a:t>&lt;#&gt;</a:t>
            </a:r>
            <a:endParaRPr lang="en-US" dirty="0">
              <a:solidFill>
                <a:srgbClr val="333399"/>
              </a:solidFill>
            </a:endParaRPr>
          </a:p>
        </p:txBody>
      </p:sp>
    </p:spTree>
  </p:cSld>
  <p:clrMapOvr>
    <a:masterClrMapping/>
  </p:clrMapOvr>
  <p:transition xmlns:p14="http://schemas.microsoft.com/office/powerpoint/2010/main">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Tree>
  </p:cSld>
  <p:clrMapOvr>
    <a:masterClrMapping/>
  </p:clrMapOvr>
  <p:transition xmlns:p14="http://schemas.microsoft.com/office/powerpoint/2010/main">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7010400" y="6492875"/>
            <a:ext cx="2133600" cy="365125"/>
          </a:xfrm>
        </p:spPr>
        <p:txBody>
          <a:bodyPr/>
          <a:lstStyle/>
          <a:p>
            <a:pPr algn="r"/>
            <a:fld id="{A49BB827-D17E-4BD4-BF71-2A2D504B0C6D}" type="slidenum">
              <a:rPr lang="en-US" smtClean="0">
                <a:solidFill>
                  <a:srgbClr val="333399"/>
                </a:solidFill>
              </a:rPr>
              <a:pPr algn="r"/>
              <a:t>‹#›</a:t>
            </a:fld>
            <a:endParaRPr lang="en-US" dirty="0">
              <a:solidFill>
                <a:srgbClr val="333399"/>
              </a:solidFill>
            </a:endParaRPr>
          </a:p>
        </p:txBody>
      </p:sp>
    </p:spTree>
  </p:cSld>
  <p:clrMapOvr>
    <a:masterClrMapping/>
  </p:clrMapOvr>
  <p:transition xmlns:p14="http://schemas.microsoft.com/office/powerpoint/2010/main">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Tree>
  </p:cSld>
  <p:clrMapOvr>
    <a:masterClrMapping/>
  </p:clrMapOvr>
  <p:transition xmlns:p14="http://schemas.microsoft.com/office/powerpoint/2010/main">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Tree>
  </p:cSld>
  <p:clrMapOvr>
    <a:masterClrMapping/>
  </p:clrMapOvr>
  <p:transition xmlns:p14="http://schemas.microsoft.com/office/powerpoint/2010/main">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Tree>
  </p:cSld>
  <p:clrMapOvr>
    <a:masterClrMapping/>
  </p:clrMapOvr>
  <p:transition xmlns:p14="http://schemas.microsoft.com/office/powerpoint/2010/main">
    <p:fade thruBlk="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Tree>
  </p:cSld>
  <p:clrMapOvr>
    <a:masterClrMapping/>
  </p:clrMapOvr>
  <p:transition xmlns:p14="http://schemas.microsoft.com/office/powerpoint/2010/main">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Tree>
  </p:cSld>
  <p:clrMapOvr>
    <a:masterClrMapping/>
  </p:clrMapOvr>
  <p:transition xmlns:p14="http://schemas.microsoft.com/office/powerpoint/2010/main">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Tree>
  </p:cSld>
  <p:clrMapOvr>
    <a:masterClrMapping/>
  </p:clrMapOvr>
  <p:transition xmlns:p14="http://schemas.microsoft.com/office/powerpoint/2010/mai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Tree>
  </p:cSld>
  <p:clrMapOvr>
    <a:masterClrMapping/>
  </p:clrMapOvr>
  <p:transition xmlns:p14="http://schemas.microsoft.com/office/powerpoint/2010/main">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Tree>
  </p:cSld>
  <p:clrMapOvr>
    <a:masterClrMapping/>
  </p:clrMapOvr>
  <p:transition xmlns:p14="http://schemas.microsoft.com/office/powerpoint/2010/main">
    <p:fade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Tree>
  </p:cSld>
  <p:clrMapOvr>
    <a:masterClrMapping/>
  </p:clrMapOvr>
  <p:transition xmlns:p14="http://schemas.microsoft.com/office/powerpoint/2010/main">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Tree>
  </p:cSld>
  <p:clrMapOvr>
    <a:masterClrMapping/>
  </p:clrMapOvr>
  <p:transition xmlns:p14="http://schemas.microsoft.com/office/powerpoint/2010/main">
    <p:fade thruBlk="1"/>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Title, subtitle and graph">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447800"/>
            <a:ext cx="8229600" cy="4343401"/>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b="1">
                <a:latin typeface="Arial" pitchFamily="34" charset="0"/>
                <a:ea typeface="Verdana" pitchFamily="34" charset="0"/>
                <a:cs typeface="Arial" pitchFamily="34" charset="0"/>
              </a:defRPr>
            </a:lvl1pPr>
            <a:lvl2pPr marL="742950" indent="-573088">
              <a:buNone/>
              <a:defRPr sz="1600">
                <a:latin typeface="Verdana" pitchFamily="34" charset="0"/>
                <a:ea typeface="Verdana" pitchFamily="34" charset="0"/>
                <a:cs typeface="Verdana" pitchFamily="34" charset="0"/>
              </a:defRPr>
            </a:lvl2pPr>
            <a:lvl3pPr marL="1143000" indent="-685800">
              <a:buNone/>
              <a:defRPr sz="1600">
                <a:latin typeface="Verdana" pitchFamily="34" charset="0"/>
                <a:ea typeface="Verdana" pitchFamily="34" charset="0"/>
                <a:cs typeface="Verdana" pitchFamily="34" charset="0"/>
              </a:defRPr>
            </a:lvl3pPr>
            <a:lvl4pPr marL="1600200" indent="-911225">
              <a:buNone/>
              <a:defRPr sz="1600">
                <a:latin typeface="Verdana" pitchFamily="34" charset="0"/>
                <a:ea typeface="Verdana" pitchFamily="34" charset="0"/>
                <a:cs typeface="Verdana" pitchFamily="34" charset="0"/>
              </a:defRPr>
            </a:lvl4pPr>
            <a:lvl5pPr marL="2057400" indent="-1143000">
              <a:buNone/>
              <a:defRPr sz="1600">
                <a:latin typeface="Verdana" pitchFamily="34" charset="0"/>
                <a:ea typeface="Verdana" pitchFamily="34" charset="0"/>
                <a:cs typeface="Verdana" pitchFamily="34" charset="0"/>
              </a:defRPr>
            </a:lvl5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Paste chart here (adjust width of this container as necessary)</a:t>
            </a:r>
          </a:p>
        </p:txBody>
      </p:sp>
      <p:sp>
        <p:nvSpPr>
          <p:cNvPr id="13" name="Date Placeholder 12"/>
          <p:cNvSpPr>
            <a:spLocks noGrp="1"/>
          </p:cNvSpPr>
          <p:nvPr>
            <p:ph type="dt" sz="half" idx="10"/>
          </p:nvPr>
        </p:nvSpPr>
        <p:spPr>
          <a:xfrm>
            <a:off x="457200" y="6324600"/>
            <a:ext cx="1219200" cy="304800"/>
          </a:xfrm>
        </p:spPr>
        <p:txBody>
          <a:bodyPr/>
          <a:lstStyle/>
          <a:p>
            <a:endParaRPr lang="en-US">
              <a:solidFill>
                <a:srgbClr val="000000"/>
              </a:solidFill>
            </a:endParaRPr>
          </a:p>
        </p:txBody>
      </p:sp>
      <p:sp>
        <p:nvSpPr>
          <p:cNvPr id="14" name="Slide Number Placeholder 13"/>
          <p:cNvSpPr>
            <a:spLocks noGrp="1"/>
          </p:cNvSpPr>
          <p:nvPr>
            <p:ph type="sldNum" sz="quarter" idx="11"/>
          </p:nvPr>
        </p:nvSpPr>
        <p:spPr>
          <a:xfrm>
            <a:off x="7620000" y="6324600"/>
            <a:ext cx="1066800" cy="304800"/>
          </a:xfrm>
          <a:prstGeom prst="rect">
            <a:avLst/>
          </a:prstGeom>
        </p:spPr>
        <p:txBody>
          <a:bodyPr/>
          <a:lstStyle/>
          <a:p>
            <a:endParaRPr lang="en-US" dirty="0">
              <a:solidFill>
                <a:srgbClr val="333399"/>
              </a:solidFill>
            </a:endParaRPr>
          </a:p>
        </p:txBody>
      </p:sp>
      <p:sp>
        <p:nvSpPr>
          <p:cNvPr id="15" name="Footer Placeholder 14"/>
          <p:cNvSpPr>
            <a:spLocks noGrp="1"/>
          </p:cNvSpPr>
          <p:nvPr>
            <p:ph type="ftr" sz="quarter" idx="12"/>
          </p:nvPr>
        </p:nvSpPr>
        <p:spPr>
          <a:xfrm>
            <a:off x="1752600" y="6324600"/>
            <a:ext cx="5715000" cy="304800"/>
          </a:xfrm>
        </p:spPr>
        <p:txBody>
          <a:bodyPr/>
          <a:lstStyle/>
          <a:p>
            <a:pPr>
              <a:spcAft>
                <a:spcPts val="1200"/>
              </a:spcAft>
            </a:pPr>
            <a:endParaRPr lang="en-US" dirty="0">
              <a:solidFill>
                <a:srgbClr val="808080"/>
              </a:solidFill>
              <a:latin typeface="Verdana" pitchFamily="34" charset="0"/>
              <a:ea typeface="Verdana" pitchFamily="34" charset="0"/>
              <a:cs typeface="Verdana" pitchFamily="34" charset="0"/>
            </a:endParaRPr>
          </a:p>
        </p:txBody>
      </p:sp>
      <p:sp>
        <p:nvSpPr>
          <p:cNvPr id="16" name="Title 15"/>
          <p:cNvSpPr>
            <a:spLocks noGrp="1"/>
          </p:cNvSpPr>
          <p:nvPr>
            <p:ph type="title" hasCustomPrompt="1"/>
          </p:nvPr>
        </p:nvSpPr>
        <p:spPr/>
        <p:txBody>
          <a:bodyPr/>
          <a:lstStyle>
            <a:lvl1pPr>
              <a:defRPr/>
            </a:lvl1pPr>
          </a:lstStyle>
          <a:p>
            <a:r>
              <a:rPr lang="en-US" dirty="0" smtClean="0"/>
              <a:t>Click to edit chart title</a:t>
            </a:r>
            <a:endParaRPr lang="en-US" dirty="0"/>
          </a:p>
        </p:txBody>
      </p:sp>
      <p:sp>
        <p:nvSpPr>
          <p:cNvPr id="18" name="Text Placeholder 17"/>
          <p:cNvSpPr>
            <a:spLocks noGrp="1"/>
          </p:cNvSpPr>
          <p:nvPr>
            <p:ph type="body" sz="quarter" idx="13" hasCustomPrompt="1"/>
          </p:nvPr>
        </p:nvSpPr>
        <p:spPr>
          <a:xfrm>
            <a:off x="457200" y="914400"/>
            <a:ext cx="8229600" cy="533400"/>
          </a:xfrm>
        </p:spPr>
        <p:txBody>
          <a:bodyPr anchor="b"/>
          <a:lstStyle>
            <a:lvl1pPr algn="ctr">
              <a:defRPr b="0" i="1">
                <a:solidFill>
                  <a:schemeClr val="bg1">
                    <a:lumMod val="50000"/>
                  </a:schemeClr>
                </a:solidFill>
                <a:latin typeface="Georgia" pitchFamily="18" charset="0"/>
              </a:defRPr>
            </a:lvl1pPr>
          </a:lstStyle>
          <a:p>
            <a:pPr lvl="0"/>
            <a:r>
              <a:rPr lang="en-US" dirty="0" smtClean="0"/>
              <a:t>Click to edit subtitle</a:t>
            </a:r>
          </a:p>
        </p:txBody>
      </p:sp>
      <p:sp>
        <p:nvSpPr>
          <p:cNvPr id="8" name="Text Placeholder 7"/>
          <p:cNvSpPr>
            <a:spLocks noGrp="1"/>
          </p:cNvSpPr>
          <p:nvPr>
            <p:ph type="body" sz="quarter" idx="14" hasCustomPrompt="1"/>
          </p:nvPr>
        </p:nvSpPr>
        <p:spPr>
          <a:xfrm>
            <a:off x="457200" y="5867400"/>
            <a:ext cx="7620000" cy="228600"/>
          </a:xfrm>
        </p:spPr>
        <p:txBody>
          <a:bodyPr/>
          <a:lstStyle>
            <a:lvl1pPr>
              <a:defRPr sz="1000" b="0" baseline="0">
                <a:latin typeface="+mn-lt"/>
              </a:defRPr>
            </a:lvl1pPr>
          </a:lstStyle>
          <a:p>
            <a:pPr lvl="0"/>
            <a:r>
              <a:rPr lang="en-US" dirty="0" smtClean="0"/>
              <a:t>Click to add Source Note, etc</a:t>
            </a:r>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Slide Number Placeholder 13"/>
          <p:cNvSpPr>
            <a:spLocks noGrp="1"/>
          </p:cNvSpPr>
          <p:nvPr>
            <p:ph type="sldNum" sz="quarter" idx="4"/>
          </p:nvPr>
        </p:nvSpPr>
        <p:spPr>
          <a:xfrm>
            <a:off x="8077200" y="6553200"/>
            <a:ext cx="1066800" cy="304800"/>
          </a:xfrm>
          <a:prstGeom prst="rect">
            <a:avLst/>
          </a:prstGeom>
        </p:spPr>
        <p:txBody>
          <a:bodyPr/>
          <a:lstStyle>
            <a:lvl1pPr>
              <a:defRPr sz="1200" b="1"/>
            </a:lvl1pPr>
          </a:lstStyle>
          <a:p>
            <a:pPr algn="r"/>
            <a:r>
              <a:rPr lang="en-US" dirty="0" smtClean="0">
                <a:solidFill>
                  <a:srgbClr val="333399"/>
                </a:solidFill>
              </a:rPr>
              <a:t>&lt;#&gt;</a:t>
            </a:r>
            <a:endParaRPr lang="en-US" dirty="0">
              <a:solidFill>
                <a:srgbClr val="333399"/>
              </a:solidFill>
            </a:endParaRPr>
          </a:p>
        </p:txBody>
      </p:sp>
    </p:spTree>
  </p:cSld>
  <p:clrMapOvr>
    <a:masterClrMapping/>
  </p:clrMapOvr>
  <p:transition xmlns:p14="http://schemas.microsoft.com/office/powerpoint/2010/main">
    <p:fade thruBlk="1"/>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Tree>
  </p:cSld>
  <p:clrMapOvr>
    <a:masterClrMapping/>
  </p:clrMapOvr>
  <p:transition xmlns:p14="http://schemas.microsoft.com/office/powerpoint/2010/main">
    <p:fade thruBlk="1"/>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7010400" y="6492875"/>
            <a:ext cx="2133600" cy="365125"/>
          </a:xfrm>
        </p:spPr>
        <p:txBody>
          <a:bodyPr/>
          <a:lstStyle/>
          <a:p>
            <a:pPr algn="r"/>
            <a:fld id="{A49BB827-D17E-4BD4-BF71-2A2D504B0C6D}" type="slidenum">
              <a:rPr lang="en-US" smtClean="0">
                <a:solidFill>
                  <a:srgbClr val="333399"/>
                </a:solidFill>
              </a:rPr>
              <a:pPr algn="r"/>
              <a:t>‹#›</a:t>
            </a:fld>
            <a:endParaRPr lang="en-US" dirty="0">
              <a:solidFill>
                <a:srgbClr val="333399"/>
              </a:solidFill>
            </a:endParaRPr>
          </a:p>
        </p:txBody>
      </p:sp>
    </p:spTree>
  </p:cSld>
  <p:clrMapOvr>
    <a:masterClrMapping/>
  </p:clrMapOvr>
  <p:transition xmlns:p14="http://schemas.microsoft.com/office/powerpoint/2010/main">
    <p:fade thruBlk="1"/>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Tree>
  </p:cSld>
  <p:clrMapOvr>
    <a:masterClrMapping/>
  </p:clrMapOvr>
  <p:transition xmlns:p14="http://schemas.microsoft.com/office/powerpoint/2010/main">
    <p:fade thruBlk="1"/>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Tree>
  </p:cSld>
  <p:clrMapOvr>
    <a:masterClrMapping/>
  </p:clrMapOvr>
  <p:transition xmlns:p14="http://schemas.microsoft.com/office/powerpoint/2010/main">
    <p:fade thruBlk="1"/>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Tree>
  </p:cSld>
  <p:clrMapOvr>
    <a:masterClrMapping/>
  </p:clrMapOvr>
  <p:transition xmlns:p14="http://schemas.microsoft.com/office/powerpoint/2010/mai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Tree>
  </p:cSld>
  <p:clrMapOvr>
    <a:masterClrMapping/>
  </p:clrMapOvr>
  <p:transition xmlns:p14="http://schemas.microsoft.com/office/powerpoint/2010/main">
    <p:fade thruBlk="1"/>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Tree>
  </p:cSld>
  <p:clrMapOvr>
    <a:masterClrMapping/>
  </p:clrMapOvr>
  <p:transition xmlns:p14="http://schemas.microsoft.com/office/powerpoint/2010/main">
    <p:fade thruBlk="1"/>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Tree>
  </p:cSld>
  <p:clrMapOvr>
    <a:masterClrMapping/>
  </p:clrMapOvr>
  <p:transition xmlns:p14="http://schemas.microsoft.com/office/powerpoint/2010/main">
    <p:fade thruBlk="1"/>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Tree>
  </p:cSld>
  <p:clrMapOvr>
    <a:masterClrMapping/>
  </p:clrMapOvr>
  <p:transition xmlns:p14="http://schemas.microsoft.com/office/powerpoint/2010/main">
    <p:fade thruBlk="1"/>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Tree>
  </p:cSld>
  <p:clrMapOvr>
    <a:masterClrMapping/>
  </p:clrMapOvr>
  <p:transition xmlns:p14="http://schemas.microsoft.com/office/powerpoint/2010/main">
    <p:fade thruBlk="1"/>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Tree>
  </p:cSld>
  <p:clrMapOvr>
    <a:masterClrMapping/>
  </p:clrMapOvr>
  <p:transition xmlns:p14="http://schemas.microsoft.com/office/powerpoint/2010/main">
    <p:fade thruBlk="1"/>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Tree>
  </p:cSld>
  <p:clrMapOvr>
    <a:masterClrMapping/>
  </p:clrMapOvr>
  <p:transition xmlns:p14="http://schemas.microsoft.com/office/powerpoint/2010/main">
    <p:fade thruBlk="1"/>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userDrawn="1">
  <p:cSld name="Title, subtitle and graph">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447800"/>
            <a:ext cx="8229600" cy="4343401"/>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b="1">
                <a:latin typeface="Arial" pitchFamily="34" charset="0"/>
                <a:ea typeface="Verdana" pitchFamily="34" charset="0"/>
                <a:cs typeface="Arial" pitchFamily="34" charset="0"/>
              </a:defRPr>
            </a:lvl1pPr>
            <a:lvl2pPr marL="742950" indent="-573088">
              <a:buNone/>
              <a:defRPr sz="1600">
                <a:latin typeface="Verdana" pitchFamily="34" charset="0"/>
                <a:ea typeface="Verdana" pitchFamily="34" charset="0"/>
                <a:cs typeface="Verdana" pitchFamily="34" charset="0"/>
              </a:defRPr>
            </a:lvl2pPr>
            <a:lvl3pPr marL="1143000" indent="-685800">
              <a:buNone/>
              <a:defRPr sz="1600">
                <a:latin typeface="Verdana" pitchFamily="34" charset="0"/>
                <a:ea typeface="Verdana" pitchFamily="34" charset="0"/>
                <a:cs typeface="Verdana" pitchFamily="34" charset="0"/>
              </a:defRPr>
            </a:lvl3pPr>
            <a:lvl4pPr marL="1600200" indent="-911225">
              <a:buNone/>
              <a:defRPr sz="1600">
                <a:latin typeface="Verdana" pitchFamily="34" charset="0"/>
                <a:ea typeface="Verdana" pitchFamily="34" charset="0"/>
                <a:cs typeface="Verdana" pitchFamily="34" charset="0"/>
              </a:defRPr>
            </a:lvl4pPr>
            <a:lvl5pPr marL="2057400" indent="-1143000">
              <a:buNone/>
              <a:defRPr sz="1600">
                <a:latin typeface="Verdana" pitchFamily="34" charset="0"/>
                <a:ea typeface="Verdana" pitchFamily="34" charset="0"/>
                <a:cs typeface="Verdana" pitchFamily="34" charset="0"/>
              </a:defRPr>
            </a:lvl5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Paste chart here (adjust width of this container as necessary)</a:t>
            </a:r>
          </a:p>
        </p:txBody>
      </p:sp>
      <p:sp>
        <p:nvSpPr>
          <p:cNvPr id="13" name="Date Placeholder 12"/>
          <p:cNvSpPr>
            <a:spLocks noGrp="1"/>
          </p:cNvSpPr>
          <p:nvPr>
            <p:ph type="dt" sz="half" idx="10"/>
          </p:nvPr>
        </p:nvSpPr>
        <p:spPr>
          <a:xfrm>
            <a:off x="457200" y="6324600"/>
            <a:ext cx="1219200" cy="304800"/>
          </a:xfrm>
        </p:spPr>
        <p:txBody>
          <a:bodyPr/>
          <a:lstStyle/>
          <a:p>
            <a:endParaRPr lang="en-US">
              <a:solidFill>
                <a:srgbClr val="000000"/>
              </a:solidFill>
            </a:endParaRPr>
          </a:p>
        </p:txBody>
      </p:sp>
      <p:sp>
        <p:nvSpPr>
          <p:cNvPr id="14" name="Slide Number Placeholder 13"/>
          <p:cNvSpPr>
            <a:spLocks noGrp="1"/>
          </p:cNvSpPr>
          <p:nvPr>
            <p:ph type="sldNum" sz="quarter" idx="11"/>
          </p:nvPr>
        </p:nvSpPr>
        <p:spPr>
          <a:xfrm>
            <a:off x="7620000" y="6324600"/>
            <a:ext cx="1066800" cy="304800"/>
          </a:xfrm>
          <a:prstGeom prst="rect">
            <a:avLst/>
          </a:prstGeom>
        </p:spPr>
        <p:txBody>
          <a:bodyPr/>
          <a:lstStyle/>
          <a:p>
            <a:endParaRPr lang="en-US" dirty="0">
              <a:solidFill>
                <a:srgbClr val="333399"/>
              </a:solidFill>
            </a:endParaRPr>
          </a:p>
        </p:txBody>
      </p:sp>
      <p:sp>
        <p:nvSpPr>
          <p:cNvPr id="15" name="Footer Placeholder 14"/>
          <p:cNvSpPr>
            <a:spLocks noGrp="1"/>
          </p:cNvSpPr>
          <p:nvPr>
            <p:ph type="ftr" sz="quarter" idx="12"/>
          </p:nvPr>
        </p:nvSpPr>
        <p:spPr>
          <a:xfrm>
            <a:off x="1752600" y="6324600"/>
            <a:ext cx="5715000" cy="304800"/>
          </a:xfrm>
        </p:spPr>
        <p:txBody>
          <a:bodyPr/>
          <a:lstStyle/>
          <a:p>
            <a:pPr>
              <a:spcAft>
                <a:spcPts val="1200"/>
              </a:spcAft>
            </a:pPr>
            <a:endParaRPr lang="en-US" dirty="0">
              <a:solidFill>
                <a:srgbClr val="808080"/>
              </a:solidFill>
              <a:latin typeface="Verdana" pitchFamily="34" charset="0"/>
              <a:ea typeface="Verdana" pitchFamily="34" charset="0"/>
              <a:cs typeface="Verdana" pitchFamily="34" charset="0"/>
            </a:endParaRPr>
          </a:p>
        </p:txBody>
      </p:sp>
      <p:sp>
        <p:nvSpPr>
          <p:cNvPr id="16" name="Title 15"/>
          <p:cNvSpPr>
            <a:spLocks noGrp="1"/>
          </p:cNvSpPr>
          <p:nvPr>
            <p:ph type="title" hasCustomPrompt="1"/>
          </p:nvPr>
        </p:nvSpPr>
        <p:spPr/>
        <p:txBody>
          <a:bodyPr/>
          <a:lstStyle>
            <a:lvl1pPr>
              <a:defRPr/>
            </a:lvl1pPr>
          </a:lstStyle>
          <a:p>
            <a:r>
              <a:rPr lang="en-US" dirty="0" smtClean="0"/>
              <a:t>Click to edit chart title</a:t>
            </a:r>
            <a:endParaRPr lang="en-US" dirty="0"/>
          </a:p>
        </p:txBody>
      </p:sp>
      <p:sp>
        <p:nvSpPr>
          <p:cNvPr id="18" name="Text Placeholder 17"/>
          <p:cNvSpPr>
            <a:spLocks noGrp="1"/>
          </p:cNvSpPr>
          <p:nvPr>
            <p:ph type="body" sz="quarter" idx="13" hasCustomPrompt="1"/>
          </p:nvPr>
        </p:nvSpPr>
        <p:spPr>
          <a:xfrm>
            <a:off x="457200" y="914400"/>
            <a:ext cx="8229600" cy="533400"/>
          </a:xfrm>
        </p:spPr>
        <p:txBody>
          <a:bodyPr anchor="b"/>
          <a:lstStyle>
            <a:lvl1pPr algn="ctr">
              <a:defRPr b="0" i="1">
                <a:solidFill>
                  <a:schemeClr val="bg1">
                    <a:lumMod val="50000"/>
                  </a:schemeClr>
                </a:solidFill>
                <a:latin typeface="Georgia" pitchFamily="18" charset="0"/>
              </a:defRPr>
            </a:lvl1pPr>
          </a:lstStyle>
          <a:p>
            <a:pPr lvl="0"/>
            <a:r>
              <a:rPr lang="en-US" dirty="0" smtClean="0"/>
              <a:t>Click to edit subtitle</a:t>
            </a:r>
          </a:p>
        </p:txBody>
      </p:sp>
      <p:sp>
        <p:nvSpPr>
          <p:cNvPr id="8" name="Text Placeholder 7"/>
          <p:cNvSpPr>
            <a:spLocks noGrp="1"/>
          </p:cNvSpPr>
          <p:nvPr>
            <p:ph type="body" sz="quarter" idx="14" hasCustomPrompt="1"/>
          </p:nvPr>
        </p:nvSpPr>
        <p:spPr>
          <a:xfrm>
            <a:off x="457200" y="5867400"/>
            <a:ext cx="7620000" cy="228600"/>
          </a:xfrm>
        </p:spPr>
        <p:txBody>
          <a:bodyPr/>
          <a:lstStyle>
            <a:lvl1pPr>
              <a:defRPr sz="1000" b="0" baseline="0">
                <a:latin typeface="+mn-lt"/>
              </a:defRPr>
            </a:lvl1pPr>
          </a:lstStyle>
          <a:p>
            <a:pPr lvl="0"/>
            <a:r>
              <a:rPr lang="en-US" dirty="0" smtClean="0"/>
              <a:t>Click to add Source Note, etc</a:t>
            </a:r>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Slide Number Placeholder 13"/>
          <p:cNvSpPr>
            <a:spLocks noGrp="1"/>
          </p:cNvSpPr>
          <p:nvPr>
            <p:ph type="sldNum" sz="quarter" idx="4"/>
          </p:nvPr>
        </p:nvSpPr>
        <p:spPr>
          <a:xfrm>
            <a:off x="8077200" y="6553200"/>
            <a:ext cx="1066800" cy="304800"/>
          </a:xfrm>
          <a:prstGeom prst="rect">
            <a:avLst/>
          </a:prstGeom>
        </p:spPr>
        <p:txBody>
          <a:bodyPr/>
          <a:lstStyle>
            <a:lvl1pPr>
              <a:defRPr sz="1200" b="1"/>
            </a:lvl1pPr>
          </a:lstStyle>
          <a:p>
            <a:pPr algn="r"/>
            <a:r>
              <a:rPr lang="en-US" dirty="0" smtClean="0">
                <a:solidFill>
                  <a:srgbClr val="333399"/>
                </a:solidFill>
              </a:rPr>
              <a:t>&lt;#&gt;</a:t>
            </a:r>
            <a:endParaRPr lang="en-US" dirty="0">
              <a:solidFill>
                <a:srgbClr val="333399"/>
              </a:solidFill>
            </a:endParaRPr>
          </a:p>
        </p:txBody>
      </p:sp>
    </p:spTree>
  </p:cSld>
  <p:clrMapOvr>
    <a:masterClrMapping/>
  </p:clrMapOvr>
  <p:transition xmlns:p14="http://schemas.microsoft.com/office/powerpoint/2010/main">
    <p:fade thruBlk="1"/>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Tree>
  </p:cSld>
  <p:clrMapOvr>
    <a:masterClrMapping/>
  </p:clrMapOvr>
  <p:transition xmlns:p14="http://schemas.microsoft.com/office/powerpoint/2010/main">
    <p:fade thruBlk="1"/>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7010400" y="6492875"/>
            <a:ext cx="2133600" cy="365125"/>
          </a:xfrm>
        </p:spPr>
        <p:txBody>
          <a:bodyPr/>
          <a:lstStyle/>
          <a:p>
            <a:pPr algn="r"/>
            <a:fld id="{A49BB827-D17E-4BD4-BF71-2A2D504B0C6D}" type="slidenum">
              <a:rPr lang="en-US" smtClean="0">
                <a:solidFill>
                  <a:srgbClr val="333399"/>
                </a:solidFill>
              </a:rPr>
              <a:pPr algn="r"/>
              <a:t>‹#›</a:t>
            </a:fld>
            <a:endParaRPr lang="en-US" dirty="0">
              <a:solidFill>
                <a:srgbClr val="333399"/>
              </a:solidFill>
            </a:endParaRPr>
          </a:p>
        </p:txBody>
      </p:sp>
    </p:spTree>
  </p:cSld>
  <p:clrMapOvr>
    <a:masterClrMapping/>
  </p:clrMapOvr>
  <p:transition xmlns:p14="http://schemas.microsoft.com/office/powerpoint/2010/mai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Tree>
  </p:cSld>
  <p:clrMapOvr>
    <a:masterClrMapping/>
  </p:clrMapOvr>
  <p:transition xmlns:p14="http://schemas.microsoft.com/office/powerpoint/2010/main">
    <p:fade thruBlk="1"/>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Tree>
  </p:cSld>
  <p:clrMapOvr>
    <a:masterClrMapping/>
  </p:clrMapOvr>
  <p:transition xmlns:p14="http://schemas.microsoft.com/office/powerpoint/2010/main">
    <p:fade thruBlk="1"/>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Tree>
  </p:cSld>
  <p:clrMapOvr>
    <a:masterClrMapping/>
  </p:clrMapOvr>
  <p:transition xmlns:p14="http://schemas.microsoft.com/office/powerpoint/2010/main">
    <p:fade thruBlk="1"/>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Tree>
  </p:cSld>
  <p:clrMapOvr>
    <a:masterClrMapping/>
  </p:clrMapOvr>
  <p:transition xmlns:p14="http://schemas.microsoft.com/office/powerpoint/2010/main">
    <p:fade thruBlk="1"/>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Tree>
  </p:cSld>
  <p:clrMapOvr>
    <a:masterClrMapping/>
  </p:clrMapOvr>
  <p:transition xmlns:p14="http://schemas.microsoft.com/office/powerpoint/2010/main">
    <p:fade thruBlk="1"/>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Tree>
  </p:cSld>
  <p:clrMapOvr>
    <a:masterClrMapping/>
  </p:clrMapOvr>
  <p:transition xmlns:p14="http://schemas.microsoft.com/office/powerpoint/2010/main">
    <p:fade thruBlk="1"/>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Tree>
  </p:cSld>
  <p:clrMapOvr>
    <a:masterClrMapping/>
  </p:clrMapOvr>
  <p:transition xmlns:p14="http://schemas.microsoft.com/office/powerpoint/2010/main">
    <p:fade thruBlk="1"/>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Tree>
  </p:cSld>
  <p:clrMapOvr>
    <a:masterClrMapping/>
  </p:clrMapOvr>
  <p:transition xmlns:p14="http://schemas.microsoft.com/office/powerpoint/2010/main">
    <p:fade thruBlk="1"/>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Tree>
  </p:cSld>
  <p:clrMapOvr>
    <a:masterClrMapping/>
  </p:clrMapOvr>
  <p:transition xmlns:p14="http://schemas.microsoft.com/office/powerpoint/2010/main">
    <p:fade thruBlk="1"/>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Tree>
  </p:cSld>
  <p:clrMapOvr>
    <a:masterClrMapping/>
  </p:clrMapOvr>
  <p:transition xmlns:p14="http://schemas.microsoft.com/office/powerpoint/2010/main">
    <p:fade thruBlk="1"/>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userDrawn="1">
  <p:cSld name="Title, subtitle and graph">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447800"/>
            <a:ext cx="8229600" cy="4343401"/>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b="1">
                <a:latin typeface="Arial" pitchFamily="34" charset="0"/>
                <a:ea typeface="Verdana" pitchFamily="34" charset="0"/>
                <a:cs typeface="Arial" pitchFamily="34" charset="0"/>
              </a:defRPr>
            </a:lvl1pPr>
            <a:lvl2pPr marL="742950" indent="-573088">
              <a:buNone/>
              <a:defRPr sz="1600">
                <a:latin typeface="Verdana" pitchFamily="34" charset="0"/>
                <a:ea typeface="Verdana" pitchFamily="34" charset="0"/>
                <a:cs typeface="Verdana" pitchFamily="34" charset="0"/>
              </a:defRPr>
            </a:lvl2pPr>
            <a:lvl3pPr marL="1143000" indent="-685800">
              <a:buNone/>
              <a:defRPr sz="1600">
                <a:latin typeface="Verdana" pitchFamily="34" charset="0"/>
                <a:ea typeface="Verdana" pitchFamily="34" charset="0"/>
                <a:cs typeface="Verdana" pitchFamily="34" charset="0"/>
              </a:defRPr>
            </a:lvl3pPr>
            <a:lvl4pPr marL="1600200" indent="-911225">
              <a:buNone/>
              <a:defRPr sz="1600">
                <a:latin typeface="Verdana" pitchFamily="34" charset="0"/>
                <a:ea typeface="Verdana" pitchFamily="34" charset="0"/>
                <a:cs typeface="Verdana" pitchFamily="34" charset="0"/>
              </a:defRPr>
            </a:lvl4pPr>
            <a:lvl5pPr marL="2057400" indent="-1143000">
              <a:buNone/>
              <a:defRPr sz="1600">
                <a:latin typeface="Verdana" pitchFamily="34" charset="0"/>
                <a:ea typeface="Verdana" pitchFamily="34" charset="0"/>
                <a:cs typeface="Verdana" pitchFamily="34" charset="0"/>
              </a:defRPr>
            </a:lvl5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Paste chart here (adjust width of this container as necessary)</a:t>
            </a:r>
          </a:p>
        </p:txBody>
      </p:sp>
      <p:sp>
        <p:nvSpPr>
          <p:cNvPr id="13" name="Date Placeholder 12"/>
          <p:cNvSpPr>
            <a:spLocks noGrp="1"/>
          </p:cNvSpPr>
          <p:nvPr>
            <p:ph type="dt" sz="half" idx="10"/>
          </p:nvPr>
        </p:nvSpPr>
        <p:spPr>
          <a:xfrm>
            <a:off x="457200" y="6324600"/>
            <a:ext cx="1219200" cy="304800"/>
          </a:xfrm>
        </p:spPr>
        <p:txBody>
          <a:bodyPr/>
          <a:lstStyle/>
          <a:p>
            <a:endParaRPr lang="en-US">
              <a:solidFill>
                <a:srgbClr val="000000"/>
              </a:solidFill>
            </a:endParaRPr>
          </a:p>
        </p:txBody>
      </p:sp>
      <p:sp>
        <p:nvSpPr>
          <p:cNvPr id="14" name="Slide Number Placeholder 13"/>
          <p:cNvSpPr>
            <a:spLocks noGrp="1"/>
          </p:cNvSpPr>
          <p:nvPr>
            <p:ph type="sldNum" sz="quarter" idx="11"/>
          </p:nvPr>
        </p:nvSpPr>
        <p:spPr>
          <a:xfrm>
            <a:off x="7620000" y="6324600"/>
            <a:ext cx="1066800" cy="304800"/>
          </a:xfrm>
          <a:prstGeom prst="rect">
            <a:avLst/>
          </a:prstGeom>
        </p:spPr>
        <p:txBody>
          <a:bodyPr/>
          <a:lstStyle/>
          <a:p>
            <a:endParaRPr lang="en-US" dirty="0">
              <a:solidFill>
                <a:srgbClr val="333399"/>
              </a:solidFill>
            </a:endParaRPr>
          </a:p>
        </p:txBody>
      </p:sp>
      <p:sp>
        <p:nvSpPr>
          <p:cNvPr id="15" name="Footer Placeholder 14"/>
          <p:cNvSpPr>
            <a:spLocks noGrp="1"/>
          </p:cNvSpPr>
          <p:nvPr>
            <p:ph type="ftr" sz="quarter" idx="12"/>
          </p:nvPr>
        </p:nvSpPr>
        <p:spPr>
          <a:xfrm>
            <a:off x="1752600" y="6324600"/>
            <a:ext cx="5715000" cy="304800"/>
          </a:xfrm>
        </p:spPr>
        <p:txBody>
          <a:bodyPr/>
          <a:lstStyle/>
          <a:p>
            <a:pPr>
              <a:spcAft>
                <a:spcPts val="1200"/>
              </a:spcAft>
            </a:pPr>
            <a:endParaRPr lang="en-US" dirty="0">
              <a:solidFill>
                <a:srgbClr val="808080"/>
              </a:solidFill>
              <a:latin typeface="Verdana" pitchFamily="34" charset="0"/>
              <a:ea typeface="Verdana" pitchFamily="34" charset="0"/>
              <a:cs typeface="Verdana" pitchFamily="34" charset="0"/>
            </a:endParaRPr>
          </a:p>
        </p:txBody>
      </p:sp>
      <p:sp>
        <p:nvSpPr>
          <p:cNvPr id="16" name="Title 15"/>
          <p:cNvSpPr>
            <a:spLocks noGrp="1"/>
          </p:cNvSpPr>
          <p:nvPr>
            <p:ph type="title" hasCustomPrompt="1"/>
          </p:nvPr>
        </p:nvSpPr>
        <p:spPr/>
        <p:txBody>
          <a:bodyPr/>
          <a:lstStyle>
            <a:lvl1pPr>
              <a:defRPr/>
            </a:lvl1pPr>
          </a:lstStyle>
          <a:p>
            <a:r>
              <a:rPr lang="en-US" dirty="0" smtClean="0"/>
              <a:t>Click to edit chart title</a:t>
            </a:r>
            <a:endParaRPr lang="en-US" dirty="0"/>
          </a:p>
        </p:txBody>
      </p:sp>
      <p:sp>
        <p:nvSpPr>
          <p:cNvPr id="18" name="Text Placeholder 17"/>
          <p:cNvSpPr>
            <a:spLocks noGrp="1"/>
          </p:cNvSpPr>
          <p:nvPr>
            <p:ph type="body" sz="quarter" idx="13" hasCustomPrompt="1"/>
          </p:nvPr>
        </p:nvSpPr>
        <p:spPr>
          <a:xfrm>
            <a:off x="457200" y="914400"/>
            <a:ext cx="8229600" cy="533400"/>
          </a:xfrm>
        </p:spPr>
        <p:txBody>
          <a:bodyPr anchor="b"/>
          <a:lstStyle>
            <a:lvl1pPr algn="ctr">
              <a:defRPr b="0" i="1">
                <a:solidFill>
                  <a:schemeClr val="bg1">
                    <a:lumMod val="50000"/>
                  </a:schemeClr>
                </a:solidFill>
                <a:latin typeface="Georgia" pitchFamily="18" charset="0"/>
              </a:defRPr>
            </a:lvl1pPr>
          </a:lstStyle>
          <a:p>
            <a:pPr lvl="0"/>
            <a:r>
              <a:rPr lang="en-US" dirty="0" smtClean="0"/>
              <a:t>Click to edit subtitle</a:t>
            </a:r>
          </a:p>
        </p:txBody>
      </p:sp>
      <p:sp>
        <p:nvSpPr>
          <p:cNvPr id="8" name="Text Placeholder 7"/>
          <p:cNvSpPr>
            <a:spLocks noGrp="1"/>
          </p:cNvSpPr>
          <p:nvPr>
            <p:ph type="body" sz="quarter" idx="14" hasCustomPrompt="1"/>
          </p:nvPr>
        </p:nvSpPr>
        <p:spPr>
          <a:xfrm>
            <a:off x="457200" y="5867400"/>
            <a:ext cx="7620000" cy="228600"/>
          </a:xfrm>
        </p:spPr>
        <p:txBody>
          <a:bodyPr/>
          <a:lstStyle>
            <a:lvl1pPr>
              <a:defRPr sz="1000" b="0" baseline="0">
                <a:latin typeface="+mn-lt"/>
              </a:defRPr>
            </a:lvl1pPr>
          </a:lstStyle>
          <a:p>
            <a:pPr lvl="0"/>
            <a:r>
              <a:rPr lang="en-US" dirty="0" smtClean="0"/>
              <a:t>Click to add Source Note, etc</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Tree>
  </p:cSld>
  <p:clrMapOvr>
    <a:masterClrMapping/>
  </p:clrMapOvr>
  <p:transition xmlns:p14="http://schemas.microsoft.com/office/powerpoint/2010/mai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Tree>
  </p:cSld>
  <p:clrMapOvr>
    <a:masterClrMapping/>
  </p:clrMapOvr>
  <p:transition xmlns:p14="http://schemas.microsoft.com/office/powerpoint/2010/main">
    <p:fade thruBlk="1"/>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slideLayout" Target="../slideLayouts/slideLayout26.xml"/><Relationship Id="rId14" Type="http://schemas.openxmlformats.org/officeDocument/2006/relationships/slideLayout" Target="../slideLayouts/slideLayout27.xml"/><Relationship Id="rId15"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8.xml"/><Relationship Id="rId12" Type="http://schemas.openxmlformats.org/officeDocument/2006/relationships/slideLayout" Target="../slideLayouts/slideLayout39.xml"/><Relationship Id="rId13" Type="http://schemas.openxmlformats.org/officeDocument/2006/relationships/slideLayout" Target="../slideLayouts/slideLayout40.xml"/><Relationship Id="rId14" Type="http://schemas.openxmlformats.org/officeDocument/2006/relationships/theme" Target="../theme/theme3.xml"/><Relationship Id="rId15" Type="http://schemas.openxmlformats.org/officeDocument/2006/relationships/image" Target="../media/image1.emf"/><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 Id="rId9" Type="http://schemas.openxmlformats.org/officeDocument/2006/relationships/slideLayout" Target="../slideLayouts/slideLayout36.xml"/><Relationship Id="rId10"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1.xml"/><Relationship Id="rId12" Type="http://schemas.openxmlformats.org/officeDocument/2006/relationships/slideLayout" Target="../slideLayouts/slideLayout52.xml"/><Relationship Id="rId13" Type="http://schemas.openxmlformats.org/officeDocument/2006/relationships/slideLayout" Target="../slideLayouts/slideLayout53.xml"/><Relationship Id="rId14" Type="http://schemas.openxmlformats.org/officeDocument/2006/relationships/theme" Target="../theme/theme4.xml"/><Relationship Id="rId15" Type="http://schemas.openxmlformats.org/officeDocument/2006/relationships/image" Target="../media/image1.emf"/><Relationship Id="rId1" Type="http://schemas.openxmlformats.org/officeDocument/2006/relationships/slideLayout" Target="../slideLayouts/slideLayout41.xml"/><Relationship Id="rId2" Type="http://schemas.openxmlformats.org/officeDocument/2006/relationships/slideLayout" Target="../slideLayouts/slideLayout42.xml"/><Relationship Id="rId3" Type="http://schemas.openxmlformats.org/officeDocument/2006/relationships/slideLayout" Target="../slideLayouts/slideLayout43.xml"/><Relationship Id="rId4" Type="http://schemas.openxmlformats.org/officeDocument/2006/relationships/slideLayout" Target="../slideLayouts/slideLayout44.xml"/><Relationship Id="rId5" Type="http://schemas.openxmlformats.org/officeDocument/2006/relationships/slideLayout" Target="../slideLayouts/slideLayout45.xml"/><Relationship Id="rId6" Type="http://schemas.openxmlformats.org/officeDocument/2006/relationships/slideLayout" Target="../slideLayouts/slideLayout46.xml"/><Relationship Id="rId7" Type="http://schemas.openxmlformats.org/officeDocument/2006/relationships/slideLayout" Target="../slideLayouts/slideLayout47.xml"/><Relationship Id="rId8" Type="http://schemas.openxmlformats.org/officeDocument/2006/relationships/slideLayout" Target="../slideLayouts/slideLayout48.xml"/><Relationship Id="rId9" Type="http://schemas.openxmlformats.org/officeDocument/2006/relationships/slideLayout" Target="../slideLayouts/slideLayout49.xml"/><Relationship Id="rId10"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4.xml"/><Relationship Id="rId12" Type="http://schemas.openxmlformats.org/officeDocument/2006/relationships/slideLayout" Target="../slideLayouts/slideLayout65.xml"/><Relationship Id="rId13" Type="http://schemas.openxmlformats.org/officeDocument/2006/relationships/slideLayout" Target="../slideLayouts/slideLayout66.xml"/><Relationship Id="rId14" Type="http://schemas.openxmlformats.org/officeDocument/2006/relationships/theme" Target="../theme/theme5.xml"/><Relationship Id="rId15" Type="http://schemas.openxmlformats.org/officeDocument/2006/relationships/image" Target="../media/image1.emf"/><Relationship Id="rId1" Type="http://schemas.openxmlformats.org/officeDocument/2006/relationships/slideLayout" Target="../slideLayouts/slideLayout54.xml"/><Relationship Id="rId2" Type="http://schemas.openxmlformats.org/officeDocument/2006/relationships/slideLayout" Target="../slideLayouts/slideLayout55.xml"/><Relationship Id="rId3" Type="http://schemas.openxmlformats.org/officeDocument/2006/relationships/slideLayout" Target="../slideLayouts/slideLayout56.xml"/><Relationship Id="rId4" Type="http://schemas.openxmlformats.org/officeDocument/2006/relationships/slideLayout" Target="../slideLayouts/slideLayout57.xml"/><Relationship Id="rId5" Type="http://schemas.openxmlformats.org/officeDocument/2006/relationships/slideLayout" Target="../slideLayouts/slideLayout58.xml"/><Relationship Id="rId6" Type="http://schemas.openxmlformats.org/officeDocument/2006/relationships/slideLayout" Target="../slideLayouts/slideLayout59.xml"/><Relationship Id="rId7" Type="http://schemas.openxmlformats.org/officeDocument/2006/relationships/slideLayout" Target="../slideLayouts/slideLayout60.xml"/><Relationship Id="rId8" Type="http://schemas.openxmlformats.org/officeDocument/2006/relationships/slideLayout" Target="../slideLayouts/slideLayout61.xml"/><Relationship Id="rId9" Type="http://schemas.openxmlformats.org/officeDocument/2006/relationships/slideLayout" Target="../slideLayouts/slideLayout62.xml"/><Relationship Id="rId10"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slideLayout" Target="../slideLayouts/slideLayout78.xml"/><Relationship Id="rId13" Type="http://schemas.openxmlformats.org/officeDocument/2006/relationships/slideLayout" Target="../slideLayouts/slideLayout79.xml"/><Relationship Id="rId14" Type="http://schemas.openxmlformats.org/officeDocument/2006/relationships/theme" Target="../theme/theme6.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defRPr>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algn="ctr" fontAlgn="base">
              <a:spcBef>
                <a:spcPct val="0"/>
              </a:spcBef>
              <a:spcAft>
                <a:spcPct val="0"/>
              </a:spcAft>
            </a:pPr>
            <a:endParaRPr lang="en-US">
              <a:solidFill>
                <a:srgbClr val="000000"/>
              </a:solidFill>
            </a:endParaRPr>
          </a:p>
        </p:txBody>
      </p:sp>
      <p:pic>
        <p:nvPicPr>
          <p:cNvPr id="13318" name="Picture 7"/>
          <p:cNvPicPr>
            <a:picLocks noChangeAspect="1" noChangeArrowheads="1"/>
          </p:cNvPicPr>
          <p:nvPr userDrawn="1"/>
        </p:nvPicPr>
        <p:blipFill>
          <a:blip r:embed="rId15" cstate="print"/>
          <a:srcRect/>
          <a:stretch>
            <a:fillRect/>
          </a:stretch>
        </p:blipFill>
        <p:spPr bwMode="auto">
          <a:xfrm>
            <a:off x="8299450" y="6296025"/>
            <a:ext cx="838200" cy="561975"/>
          </a:xfrm>
          <a:prstGeom prst="rect">
            <a:avLst/>
          </a:prstGeom>
          <a:noFill/>
          <a:ln w="9525">
            <a:noFill/>
            <a:miter lim="800000"/>
            <a:headEnd/>
            <a:tailEnd/>
          </a:ln>
        </p:spPr>
      </p:pic>
      <p:sp>
        <p:nvSpPr>
          <p:cNvPr id="7" name="Slide Number Placeholder 13"/>
          <p:cNvSpPr>
            <a:spLocks noGrp="1"/>
          </p:cNvSpPr>
          <p:nvPr>
            <p:ph type="sldNum" sz="quarter" idx="4"/>
          </p:nvPr>
        </p:nvSpPr>
        <p:spPr>
          <a:xfrm>
            <a:off x="7620000" y="6324600"/>
            <a:ext cx="1066800" cy="304800"/>
          </a:xfrm>
          <a:prstGeom prst="rect">
            <a:avLst/>
          </a:prstGeom>
        </p:spPr>
        <p:txBody>
          <a:bodyPr/>
          <a:lstStyle>
            <a:lvl1pPr>
              <a:defRPr sz="1200"/>
            </a:lvl1pPr>
          </a:lstStyle>
          <a:p>
            <a:pPr algn="ctr" fontAlgn="base">
              <a:spcBef>
                <a:spcPct val="0"/>
              </a:spcBef>
              <a:spcAft>
                <a:spcPct val="0"/>
              </a:spcAft>
            </a:pPr>
            <a:r>
              <a:rPr lang="en-US" dirty="0" smtClean="0">
                <a:solidFill>
                  <a:srgbClr val="333399"/>
                </a:solidFill>
              </a:rPr>
              <a:t>1</a:t>
            </a:r>
            <a:endParaRPr lang="en-US" dirty="0">
              <a:solidFill>
                <a:srgbClr val="333399"/>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xmlns:p14="http://schemas.microsoft.com/office/powerpoint/2010/main">
    <p:fade thruBlk="1"/>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111" charset="-128"/>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6019800" y="624840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111" charset="-128"/>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3352800" y="6686550"/>
            <a:ext cx="2133600" cy="17145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lvl1pPr algn="r">
              <a:defRPr sz="1200" b="1">
                <a:latin typeface="Arial" charset="0"/>
                <a:ea typeface="ＭＳ Ｐゴシック" pitchFamily="-111" charset="-128"/>
              </a:defRPr>
            </a:lvl1pPr>
          </a:lstStyle>
          <a:p>
            <a:pPr fontAlgn="base">
              <a:spcBef>
                <a:spcPct val="0"/>
              </a:spcBef>
              <a:spcAft>
                <a:spcPct val="0"/>
              </a:spcAft>
              <a:defRPr/>
            </a:pPr>
            <a:r>
              <a:rPr lang="en-US">
                <a:solidFill>
                  <a:srgbClr val="000000"/>
                </a:solidFill>
              </a:rPr>
              <a:t>-</a:t>
            </a:r>
            <a:fld id="{1AA76A4E-43A3-4003-AA5C-B81ECB535B1F}" type="slidenum">
              <a:rPr lang="en-US">
                <a:solidFill>
                  <a:srgbClr val="000000"/>
                </a:solidFill>
              </a:rPr>
              <a:pPr fontAlgn="base">
                <a:spcBef>
                  <a:spcPct val="0"/>
                </a:spcBef>
                <a:spcAft>
                  <a:spcPct val="0"/>
                </a:spcAft>
                <a:defRPr/>
              </a:pPr>
              <a:t>‹#›</a:t>
            </a:fld>
            <a:r>
              <a:rPr lang="en-US">
                <a:solidFill>
                  <a:srgbClr val="000000"/>
                </a:solidFill>
              </a:rPr>
              <a:t>-</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Lst>
  <p:transition xmlns:p14="http://schemas.microsoft.com/office/powerpoint/2010/main"/>
  <p:hf hdr="0" ftr="0" dt="0"/>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mj-cs"/>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defRPr>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algn="ctr" fontAlgn="base">
              <a:spcBef>
                <a:spcPct val="0"/>
              </a:spcBef>
              <a:spcAft>
                <a:spcPct val="0"/>
              </a:spcAft>
            </a:pPr>
            <a:endParaRPr lang="en-US">
              <a:solidFill>
                <a:srgbClr val="000000"/>
              </a:solidFill>
            </a:endParaRPr>
          </a:p>
        </p:txBody>
      </p:sp>
      <p:pic>
        <p:nvPicPr>
          <p:cNvPr id="13318" name="Picture 7"/>
          <p:cNvPicPr>
            <a:picLocks noChangeAspect="1" noChangeArrowheads="1"/>
          </p:cNvPicPr>
          <p:nvPr userDrawn="1"/>
        </p:nvPicPr>
        <p:blipFill>
          <a:blip r:embed="rId15" cstate="print"/>
          <a:srcRect/>
          <a:stretch>
            <a:fillRect/>
          </a:stretch>
        </p:blipFill>
        <p:spPr bwMode="auto">
          <a:xfrm>
            <a:off x="8299450" y="6296025"/>
            <a:ext cx="838200" cy="561975"/>
          </a:xfrm>
          <a:prstGeom prst="rect">
            <a:avLst/>
          </a:prstGeom>
          <a:noFill/>
          <a:ln w="9525">
            <a:noFill/>
            <a:miter lim="800000"/>
            <a:headEnd/>
            <a:tailEnd/>
          </a:ln>
        </p:spPr>
      </p:pic>
      <p:sp>
        <p:nvSpPr>
          <p:cNvPr id="7" name="Slide Number Placeholder 13"/>
          <p:cNvSpPr>
            <a:spLocks noGrp="1"/>
          </p:cNvSpPr>
          <p:nvPr>
            <p:ph type="sldNum" sz="quarter" idx="4"/>
          </p:nvPr>
        </p:nvSpPr>
        <p:spPr>
          <a:xfrm>
            <a:off x="7620000" y="6324600"/>
            <a:ext cx="1066800" cy="304800"/>
          </a:xfrm>
          <a:prstGeom prst="rect">
            <a:avLst/>
          </a:prstGeom>
        </p:spPr>
        <p:txBody>
          <a:bodyPr/>
          <a:lstStyle>
            <a:lvl1pPr>
              <a:defRPr sz="1200"/>
            </a:lvl1pPr>
          </a:lstStyle>
          <a:p>
            <a:pPr algn="ctr" fontAlgn="base">
              <a:spcBef>
                <a:spcPct val="0"/>
              </a:spcBef>
              <a:spcAft>
                <a:spcPct val="0"/>
              </a:spcAft>
            </a:pPr>
            <a:r>
              <a:rPr lang="en-US" dirty="0" smtClean="0">
                <a:solidFill>
                  <a:srgbClr val="333399"/>
                </a:solidFill>
              </a:rPr>
              <a:t>1</a:t>
            </a:r>
            <a:endParaRPr lang="en-US" dirty="0">
              <a:solidFill>
                <a:srgbClr val="333399"/>
              </a:solidFill>
            </a:endParaRPr>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transition xmlns:p14="http://schemas.microsoft.com/office/powerpoint/2010/main">
    <p:fade thruBlk="1"/>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defRPr>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algn="ctr" fontAlgn="base">
              <a:spcBef>
                <a:spcPct val="0"/>
              </a:spcBef>
              <a:spcAft>
                <a:spcPct val="0"/>
              </a:spcAft>
            </a:pPr>
            <a:endParaRPr lang="en-US">
              <a:solidFill>
                <a:srgbClr val="000000"/>
              </a:solidFill>
            </a:endParaRPr>
          </a:p>
        </p:txBody>
      </p:sp>
      <p:pic>
        <p:nvPicPr>
          <p:cNvPr id="13318" name="Picture 7"/>
          <p:cNvPicPr>
            <a:picLocks noChangeAspect="1" noChangeArrowheads="1"/>
          </p:cNvPicPr>
          <p:nvPr userDrawn="1"/>
        </p:nvPicPr>
        <p:blipFill>
          <a:blip r:embed="rId15" cstate="print"/>
          <a:srcRect/>
          <a:stretch>
            <a:fillRect/>
          </a:stretch>
        </p:blipFill>
        <p:spPr bwMode="auto">
          <a:xfrm>
            <a:off x="8299450" y="6296025"/>
            <a:ext cx="838200" cy="561975"/>
          </a:xfrm>
          <a:prstGeom prst="rect">
            <a:avLst/>
          </a:prstGeom>
          <a:noFill/>
          <a:ln w="9525">
            <a:noFill/>
            <a:miter lim="800000"/>
            <a:headEnd/>
            <a:tailEnd/>
          </a:ln>
        </p:spPr>
      </p:pic>
      <p:sp>
        <p:nvSpPr>
          <p:cNvPr id="7" name="Slide Number Placeholder 13"/>
          <p:cNvSpPr>
            <a:spLocks noGrp="1"/>
          </p:cNvSpPr>
          <p:nvPr>
            <p:ph type="sldNum" sz="quarter" idx="4"/>
          </p:nvPr>
        </p:nvSpPr>
        <p:spPr>
          <a:xfrm>
            <a:off x="7620000" y="6324600"/>
            <a:ext cx="1066800" cy="304800"/>
          </a:xfrm>
          <a:prstGeom prst="rect">
            <a:avLst/>
          </a:prstGeom>
        </p:spPr>
        <p:txBody>
          <a:bodyPr/>
          <a:lstStyle>
            <a:lvl1pPr>
              <a:defRPr sz="1200"/>
            </a:lvl1pPr>
          </a:lstStyle>
          <a:p>
            <a:pPr algn="ctr" fontAlgn="base">
              <a:spcBef>
                <a:spcPct val="0"/>
              </a:spcBef>
              <a:spcAft>
                <a:spcPct val="0"/>
              </a:spcAft>
            </a:pPr>
            <a:r>
              <a:rPr lang="en-US" dirty="0" smtClean="0">
                <a:solidFill>
                  <a:srgbClr val="333399"/>
                </a:solidFill>
              </a:rPr>
              <a:t>1</a:t>
            </a:r>
            <a:endParaRPr lang="en-US" dirty="0">
              <a:solidFill>
                <a:srgbClr val="333399"/>
              </a:solidFill>
            </a:endParaRPr>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p:transition xmlns:p14="http://schemas.microsoft.com/office/powerpoint/2010/main">
    <p:fade thruBlk="1"/>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defRPr>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algn="ctr" fontAlgn="base">
              <a:spcBef>
                <a:spcPct val="0"/>
              </a:spcBef>
              <a:spcAft>
                <a:spcPct val="0"/>
              </a:spcAft>
            </a:pPr>
            <a:endParaRPr lang="en-US">
              <a:solidFill>
                <a:srgbClr val="000000"/>
              </a:solidFill>
            </a:endParaRPr>
          </a:p>
        </p:txBody>
      </p:sp>
      <p:pic>
        <p:nvPicPr>
          <p:cNvPr id="13318" name="Picture 7"/>
          <p:cNvPicPr>
            <a:picLocks noChangeAspect="1" noChangeArrowheads="1"/>
          </p:cNvPicPr>
          <p:nvPr userDrawn="1"/>
        </p:nvPicPr>
        <p:blipFill>
          <a:blip r:embed="rId15" cstate="print"/>
          <a:srcRect/>
          <a:stretch>
            <a:fillRect/>
          </a:stretch>
        </p:blipFill>
        <p:spPr bwMode="auto">
          <a:xfrm>
            <a:off x="8299450" y="6296025"/>
            <a:ext cx="838200" cy="561975"/>
          </a:xfrm>
          <a:prstGeom prst="rect">
            <a:avLst/>
          </a:prstGeom>
          <a:noFill/>
          <a:ln w="9525">
            <a:noFill/>
            <a:miter lim="800000"/>
            <a:headEnd/>
            <a:tailEnd/>
          </a:ln>
        </p:spPr>
      </p:pic>
      <p:sp>
        <p:nvSpPr>
          <p:cNvPr id="7" name="Slide Number Placeholder 13"/>
          <p:cNvSpPr>
            <a:spLocks noGrp="1"/>
          </p:cNvSpPr>
          <p:nvPr>
            <p:ph type="sldNum" sz="quarter" idx="4"/>
          </p:nvPr>
        </p:nvSpPr>
        <p:spPr>
          <a:xfrm>
            <a:off x="7620000" y="6324600"/>
            <a:ext cx="1066800" cy="304800"/>
          </a:xfrm>
          <a:prstGeom prst="rect">
            <a:avLst/>
          </a:prstGeom>
        </p:spPr>
        <p:txBody>
          <a:bodyPr/>
          <a:lstStyle>
            <a:lvl1pPr>
              <a:defRPr sz="1200"/>
            </a:lvl1pPr>
          </a:lstStyle>
          <a:p>
            <a:pPr algn="ctr" fontAlgn="base">
              <a:spcBef>
                <a:spcPct val="0"/>
              </a:spcBef>
              <a:spcAft>
                <a:spcPct val="0"/>
              </a:spcAft>
            </a:pPr>
            <a:r>
              <a:rPr lang="en-US" dirty="0" smtClean="0">
                <a:solidFill>
                  <a:srgbClr val="333399"/>
                </a:solidFill>
              </a:rPr>
              <a:t>1</a:t>
            </a:r>
            <a:endParaRPr lang="en-US" dirty="0">
              <a:solidFill>
                <a:srgbClr val="333399"/>
              </a:solidFill>
            </a:endParaRPr>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Lst>
  <p:transition xmlns:p14="http://schemas.microsoft.com/office/powerpoint/2010/main">
    <p:fade thruBlk="1"/>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defRPr>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algn="ctr" fontAlgn="base">
              <a:spcBef>
                <a:spcPct val="0"/>
              </a:spcBef>
              <a:spcAft>
                <a:spcPct val="0"/>
              </a:spcAft>
            </a:pPr>
            <a:endParaRPr lang="en-US">
              <a:solidFill>
                <a:srgbClr val="000000"/>
              </a:solidFill>
            </a:endParaRPr>
          </a:p>
        </p:txBody>
      </p:sp>
      <p:sp>
        <p:nvSpPr>
          <p:cNvPr id="7" name="Slide Number Placeholder 13"/>
          <p:cNvSpPr>
            <a:spLocks noGrp="1"/>
          </p:cNvSpPr>
          <p:nvPr>
            <p:ph type="sldNum" sz="quarter" idx="4"/>
          </p:nvPr>
        </p:nvSpPr>
        <p:spPr>
          <a:xfrm>
            <a:off x="7620000" y="6324600"/>
            <a:ext cx="1066800" cy="304800"/>
          </a:xfrm>
          <a:prstGeom prst="rect">
            <a:avLst/>
          </a:prstGeom>
        </p:spPr>
        <p:txBody>
          <a:bodyPr/>
          <a:lstStyle>
            <a:lvl1pPr>
              <a:defRPr sz="1200"/>
            </a:lvl1pPr>
          </a:lstStyle>
          <a:p>
            <a:pPr algn="ctr" fontAlgn="base">
              <a:spcBef>
                <a:spcPct val="0"/>
              </a:spcBef>
              <a:spcAft>
                <a:spcPct val="0"/>
              </a:spcAft>
            </a:pPr>
            <a:r>
              <a:rPr lang="en-US" dirty="0" smtClean="0">
                <a:solidFill>
                  <a:srgbClr val="333399"/>
                </a:solidFill>
              </a:rPr>
              <a:t>1</a:t>
            </a:r>
            <a:endParaRPr lang="en-US" dirty="0">
              <a:solidFill>
                <a:srgbClr val="333399"/>
              </a:solidFill>
            </a:endParaRPr>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Lst>
  <p:transition xmlns:p14="http://schemas.microsoft.com/office/powerpoint/2010/main">
    <p:fade thruBlk="1"/>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image" Target="../media/image5.jpeg"/><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xml"/><Relationship Id="rId3"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oleObject" Target="../embeddings/Microsoft_Excel_97_-_2004_Worksheet1.xls"/><Relationship Id="rId5"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oleObject" Target="../embeddings/Microsoft_Excel_97_-_2004_Worksheet2.xls"/><Relationship Id="rId5" Type="http://schemas.openxmlformats.org/officeDocument/2006/relationships/image" Target="../media/image4.emf"/><Relationship Id="rId1" Type="http://schemas.openxmlformats.org/officeDocument/2006/relationships/vmlDrawing" Target="../drawings/vmlDrawing2.vml"/><Relationship Id="rId2"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chart" Target="../charts/char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0" y="6381690"/>
            <a:ext cx="6553200" cy="400110"/>
          </a:xfrm>
          <a:prstGeom prst="rect">
            <a:avLst/>
          </a:prstGeom>
          <a:noFill/>
          <a:ln w="9525">
            <a:noFill/>
            <a:miter lim="800000"/>
            <a:headEnd/>
            <a:tailEnd/>
          </a:ln>
          <a:effectLst/>
        </p:spPr>
        <p:txBody>
          <a:bodyPr>
            <a:spAutoFit/>
          </a:bodyPr>
          <a:lstStyle/>
          <a:p>
            <a:pPr fontAlgn="base">
              <a:spcBef>
                <a:spcPct val="50000"/>
              </a:spcBef>
              <a:spcAft>
                <a:spcPct val="0"/>
              </a:spcAft>
            </a:pPr>
            <a:r>
              <a:rPr lang="en-US" sz="2000" dirty="0">
                <a:solidFill>
                  <a:srgbClr val="3366FF"/>
                </a:solidFill>
                <a:latin typeface="Arial Unicode MS" pitchFamily="34" charset="-128"/>
                <a:ea typeface="ＭＳ Ｐゴシック" pitchFamily="34" charset="-128"/>
              </a:rPr>
              <a:t>www.pewforum.org</a:t>
            </a:r>
          </a:p>
        </p:txBody>
      </p:sp>
      <p:pic>
        <p:nvPicPr>
          <p:cNvPr id="5" name="Picture 4" descr="PRC-PF logo-OFFICIAL-transparent.png"/>
          <p:cNvPicPr>
            <a:picLocks noChangeAspect="1"/>
          </p:cNvPicPr>
          <p:nvPr/>
        </p:nvPicPr>
        <p:blipFill>
          <a:blip r:embed="rId3" cstate="print"/>
          <a:stretch>
            <a:fillRect/>
          </a:stretch>
        </p:blipFill>
        <p:spPr>
          <a:xfrm>
            <a:off x="6477000" y="5358312"/>
            <a:ext cx="2317700" cy="1499688"/>
          </a:xfrm>
          <a:prstGeom prst="rect">
            <a:avLst/>
          </a:prstGeom>
        </p:spPr>
      </p:pic>
      <p:sp>
        <p:nvSpPr>
          <p:cNvPr id="9" name="Rectangle 3"/>
          <p:cNvSpPr>
            <a:spLocks noGrp="1" noChangeArrowheads="1"/>
          </p:cNvSpPr>
          <p:nvPr>
            <p:ph type="title"/>
          </p:nvPr>
        </p:nvSpPr>
        <p:spPr>
          <a:xfrm>
            <a:off x="0" y="2590800"/>
            <a:ext cx="9144000" cy="1143000"/>
          </a:xfrm>
        </p:spPr>
        <p:txBody>
          <a:bodyPr/>
          <a:lstStyle/>
          <a:p>
            <a:pPr eaLnBrk="1" hangingPunct="1"/>
            <a:r>
              <a:rPr lang="en-US" sz="3600" b="1" dirty="0" smtClean="0">
                <a:latin typeface="Californian FB" pitchFamily="18" charset="0"/>
                <a:ea typeface="ＭＳ Ｐゴシック" pitchFamily="34" charset="-128"/>
              </a:rPr>
              <a:t>Latinos and the 2012 Elections</a:t>
            </a:r>
            <a:br>
              <a:rPr lang="en-US" sz="3600" b="1" dirty="0" smtClean="0">
                <a:latin typeface="Californian FB" pitchFamily="18" charset="0"/>
                <a:ea typeface="ＭＳ Ｐゴシック" pitchFamily="34" charset="-128"/>
              </a:rPr>
            </a:br>
            <a:r>
              <a:rPr lang="en-US" sz="4000" b="1" dirty="0" smtClean="0">
                <a:latin typeface="Californian FB" pitchFamily="18" charset="0"/>
                <a:ea typeface="ＭＳ Ｐゴシック" pitchFamily="34" charset="-128"/>
              </a:rPr>
              <a:t/>
            </a:r>
            <a:br>
              <a:rPr lang="en-US" sz="4000" b="1" dirty="0" smtClean="0">
                <a:latin typeface="Californian FB" pitchFamily="18" charset="0"/>
                <a:ea typeface="ＭＳ Ｐゴシック" pitchFamily="34" charset="-128"/>
              </a:rPr>
            </a:br>
            <a:r>
              <a:rPr lang="en-US" sz="3200" b="1" smtClean="0">
                <a:latin typeface="Californian FB" pitchFamily="18" charset="0"/>
                <a:ea typeface="ＭＳ Ｐゴシック" pitchFamily="34" charset="-128"/>
              </a:rPr>
              <a:t>Boisi </a:t>
            </a:r>
            <a:r>
              <a:rPr lang="en-US" sz="3200" b="1" dirty="0" smtClean="0">
                <a:latin typeface="Californian FB" pitchFamily="18" charset="0"/>
                <a:ea typeface="ＭＳ Ｐゴシック" pitchFamily="34" charset="-128"/>
              </a:rPr>
              <a:t>Center for Religion &amp; American Public Life</a:t>
            </a:r>
            <a:r>
              <a:rPr lang="en-US" sz="4000" b="1" dirty="0" smtClean="0">
                <a:latin typeface="Californian FB" pitchFamily="18" charset="0"/>
                <a:ea typeface="ＭＳ Ｐゴシック" pitchFamily="34" charset="-128"/>
              </a:rPr>
              <a:t/>
            </a:r>
            <a:br>
              <a:rPr lang="en-US" sz="4000" b="1" dirty="0" smtClean="0">
                <a:latin typeface="Californian FB" pitchFamily="18" charset="0"/>
                <a:ea typeface="ＭＳ Ｐゴシック" pitchFamily="34" charset="-128"/>
              </a:rPr>
            </a:br>
            <a:r>
              <a:rPr lang="en-US" sz="3200" b="1" dirty="0" smtClean="0">
                <a:latin typeface="Californian FB" pitchFamily="18" charset="0"/>
                <a:ea typeface="ＭＳ Ｐゴシック" pitchFamily="34" charset="-128"/>
              </a:rPr>
              <a:t>Boston College</a:t>
            </a:r>
            <a:br>
              <a:rPr lang="en-US" sz="3200" b="1" dirty="0" smtClean="0">
                <a:latin typeface="Californian FB" pitchFamily="18" charset="0"/>
                <a:ea typeface="ＭＳ Ｐゴシック" pitchFamily="34" charset="-128"/>
              </a:rPr>
            </a:br>
            <a:r>
              <a:rPr lang="en-US" sz="3200" b="1" dirty="0" smtClean="0">
                <a:latin typeface="Californian FB" pitchFamily="18" charset="0"/>
                <a:ea typeface="ＭＳ Ｐゴシック" pitchFamily="34" charset="-128"/>
              </a:rPr>
              <a:t>November 1, 2012</a:t>
            </a:r>
            <a:r>
              <a:rPr lang="en-US" sz="2400" b="1" dirty="0" smtClean="0">
                <a:latin typeface="Californian FB" pitchFamily="18" charset="0"/>
                <a:ea typeface="ＭＳ Ｐゴシック" pitchFamily="34" charset="-128"/>
              </a:rPr>
              <a:t/>
            </a:r>
            <a:br>
              <a:rPr lang="en-US" sz="2400" b="1" dirty="0" smtClean="0">
                <a:latin typeface="Californian FB" pitchFamily="18" charset="0"/>
                <a:ea typeface="ＭＳ Ｐゴシック" pitchFamily="34" charset="-128"/>
              </a:rPr>
            </a:br>
            <a:r>
              <a:rPr lang="en-US" sz="2400" b="1" dirty="0" smtClean="0">
                <a:latin typeface="Californian FB" pitchFamily="18" charset="0"/>
                <a:ea typeface="ＭＳ Ｐゴシック" pitchFamily="34" charset="-128"/>
              </a:rPr>
              <a:t/>
            </a:r>
            <a:br>
              <a:rPr lang="en-US" sz="2400" b="1" dirty="0" smtClean="0">
                <a:latin typeface="Californian FB" pitchFamily="18" charset="0"/>
                <a:ea typeface="ＭＳ Ｐゴシック" pitchFamily="34" charset="-128"/>
              </a:rPr>
            </a:br>
            <a:r>
              <a:rPr lang="en-US" sz="2800" b="1" dirty="0" smtClean="0">
                <a:latin typeface="Californian FB" pitchFamily="18" charset="0"/>
                <a:ea typeface="ＭＳ Ｐゴシック" pitchFamily="34" charset="-128"/>
              </a:rPr>
              <a:t>Luis Lugo, Director</a:t>
            </a:r>
            <a:br>
              <a:rPr lang="en-US" sz="2800" b="1" dirty="0" smtClean="0">
                <a:latin typeface="Californian FB" pitchFamily="18" charset="0"/>
                <a:ea typeface="ＭＳ Ｐゴシック" pitchFamily="34" charset="-128"/>
              </a:rPr>
            </a:br>
            <a:r>
              <a:rPr lang="en-US" sz="2800" b="1" dirty="0" smtClean="0">
                <a:latin typeface="Californian FB" pitchFamily="18" charset="0"/>
                <a:ea typeface="ＭＳ Ｐゴシック" pitchFamily="34" charset="-128"/>
              </a:rPr>
              <a:t>Pew Forum on Religion &amp; Public Life</a:t>
            </a:r>
            <a:br>
              <a:rPr lang="en-US" sz="2800" b="1" dirty="0" smtClean="0">
                <a:latin typeface="Californian FB" pitchFamily="18" charset="0"/>
                <a:ea typeface="ＭＳ Ｐゴシック" pitchFamily="34" charset="-128"/>
              </a:rPr>
            </a:br>
            <a:r>
              <a:rPr lang="en-US" sz="2800" b="1" dirty="0" smtClean="0">
                <a:latin typeface="Californian FB" pitchFamily="18" charset="0"/>
                <a:ea typeface="ＭＳ Ｐゴシック" pitchFamily="34" charset="-128"/>
              </a:rPr>
              <a:t>Washington, D.C.</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28625" y="138113"/>
            <a:ext cx="8229600" cy="1143000"/>
          </a:xfrm>
          <a:prstGeom prst="rect">
            <a:avLst/>
          </a:prstGeom>
          <a:solidFill>
            <a:srgbClr val="FFCC99"/>
          </a:solid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600" b="1" kern="0" dirty="0" smtClean="0">
                <a:solidFill>
                  <a:srgbClr val="333399"/>
                </a:solidFill>
                <a:latin typeface="Trebuchet MS" pitchFamily="34" charset="0"/>
              </a:rPr>
              <a:t>Latino Views on Abortion</a:t>
            </a:r>
            <a:endParaRPr lang="en-US" sz="3600" b="1" kern="0" dirty="0">
              <a:solidFill>
                <a:srgbClr val="333399"/>
              </a:solidFill>
              <a:latin typeface="Trebuchet MS" pitchFamily="34" charset="0"/>
            </a:endParaRPr>
          </a:p>
        </p:txBody>
      </p:sp>
      <p:sp>
        <p:nvSpPr>
          <p:cNvPr id="5" name="Rectangle 5"/>
          <p:cNvSpPr>
            <a:spLocks noChangeArrowheads="1"/>
          </p:cNvSpPr>
          <p:nvPr/>
        </p:nvSpPr>
        <p:spPr bwMode="auto">
          <a:xfrm>
            <a:off x="0" y="6611779"/>
            <a:ext cx="7479933" cy="246221"/>
          </a:xfrm>
          <a:prstGeom prst="rect">
            <a:avLst/>
          </a:prstGeom>
          <a:noFill/>
          <a:ln w="9525" algn="ctr">
            <a:noFill/>
            <a:miter lim="800000"/>
            <a:headEnd/>
            <a:tailEnd/>
          </a:ln>
        </p:spPr>
        <p:txBody>
          <a:bodyPr wrap="none">
            <a:spAutoFit/>
          </a:bodyPr>
          <a:lstStyle/>
          <a:p>
            <a:pPr fontAlgn="base">
              <a:spcBef>
                <a:spcPct val="0"/>
              </a:spcBef>
              <a:spcAft>
                <a:spcPct val="0"/>
              </a:spcAft>
            </a:pPr>
            <a:r>
              <a:rPr lang="en-US" sz="1000" dirty="0">
                <a:solidFill>
                  <a:srgbClr val="333399"/>
                </a:solidFill>
              </a:rPr>
              <a:t>Source: Pew Hispanic Center, National Survey of Latinos, </a:t>
            </a:r>
            <a:r>
              <a:rPr lang="en-US" sz="1000" dirty="0" smtClean="0">
                <a:solidFill>
                  <a:srgbClr val="333399"/>
                </a:solidFill>
              </a:rPr>
              <a:t>2011 and Pew Research Center for People &amp; the Press, October 2011.</a:t>
            </a:r>
            <a:endParaRPr lang="en-US" sz="1000" dirty="0">
              <a:solidFill>
                <a:srgbClr val="333399"/>
              </a:solidFill>
            </a:endParaRPr>
          </a:p>
        </p:txBody>
      </p:sp>
      <p:graphicFrame>
        <p:nvGraphicFramePr>
          <p:cNvPr id="6" name="Table 5"/>
          <p:cNvGraphicFramePr>
            <a:graphicFrameLocks noGrp="1"/>
          </p:cNvGraphicFramePr>
          <p:nvPr/>
        </p:nvGraphicFramePr>
        <p:xfrm>
          <a:off x="533400" y="1371600"/>
          <a:ext cx="8077200" cy="4980219"/>
        </p:xfrm>
        <a:graphic>
          <a:graphicData uri="http://schemas.openxmlformats.org/drawingml/2006/table">
            <a:tbl>
              <a:tblPr firstRow="1" bandRow="1">
                <a:tableStyleId>{5C22544A-7EE6-4342-B048-85BDC9FD1C3A}</a:tableStyleId>
              </a:tblPr>
              <a:tblGrid>
                <a:gridCol w="2692400"/>
                <a:gridCol w="2692400"/>
                <a:gridCol w="2692400"/>
              </a:tblGrid>
              <a:tr h="643339">
                <a:tc>
                  <a:txBody>
                    <a:bodyPr/>
                    <a:lstStyle/>
                    <a:p>
                      <a:endParaRPr lang="en-US" dirty="0"/>
                    </a:p>
                  </a:txBody>
                  <a:tcPr anchor="b"/>
                </a:tc>
                <a:tc>
                  <a:txBody>
                    <a:bodyPr/>
                    <a:lstStyle/>
                    <a:p>
                      <a:pPr algn="ctr"/>
                      <a:r>
                        <a:rPr lang="en-US" dirty="0" smtClean="0"/>
                        <a:t>Should be legal in all/most cases</a:t>
                      </a:r>
                      <a:endParaRPr lang="en-US" dirty="0"/>
                    </a:p>
                  </a:txBody>
                  <a:tcPr anchor="b"/>
                </a:tc>
                <a:tc>
                  <a:txBody>
                    <a:bodyPr/>
                    <a:lstStyle/>
                    <a:p>
                      <a:pPr algn="ctr"/>
                      <a:r>
                        <a:rPr lang="en-US" dirty="0" smtClean="0"/>
                        <a:t>Should be illegal in all/most cases</a:t>
                      </a:r>
                      <a:endParaRPr lang="en-US" dirty="0"/>
                    </a:p>
                  </a:txBody>
                  <a:tcPr anchor="b"/>
                </a:tc>
              </a:tr>
              <a:tr h="372728">
                <a:tc>
                  <a:txBody>
                    <a:bodyPr/>
                    <a:lstStyle/>
                    <a:p>
                      <a:endParaRPr lang="en-US" dirty="0"/>
                    </a:p>
                  </a:txBody>
                  <a:tcPr anchor="b"/>
                </a:tc>
                <a:tc>
                  <a:txBody>
                    <a:bodyPr/>
                    <a:lstStyle/>
                    <a:p>
                      <a:pPr algn="ctr"/>
                      <a:r>
                        <a:rPr lang="en-US" b="1" dirty="0" smtClean="0"/>
                        <a:t>%</a:t>
                      </a:r>
                      <a:endParaRPr lang="en-US" b="1" dirty="0"/>
                    </a:p>
                  </a:txBody>
                  <a:tcPr anchor="b"/>
                </a:tc>
                <a:tc>
                  <a:txBody>
                    <a:bodyPr/>
                    <a:lstStyle/>
                    <a:p>
                      <a:pPr algn="ctr"/>
                      <a:r>
                        <a:rPr lang="en-US" b="1" dirty="0" smtClean="0"/>
                        <a:t>%</a:t>
                      </a:r>
                      <a:endParaRPr lang="en-US" b="1" dirty="0"/>
                    </a:p>
                  </a:txBody>
                  <a:tcPr anchor="b"/>
                </a:tc>
              </a:tr>
              <a:tr h="372728">
                <a:tc>
                  <a:txBody>
                    <a:bodyPr/>
                    <a:lstStyle/>
                    <a:p>
                      <a:r>
                        <a:rPr lang="en-US" b="1" dirty="0" smtClean="0"/>
                        <a:t>All Hispanics</a:t>
                      </a:r>
                      <a:endParaRPr lang="en-US" b="1" dirty="0"/>
                    </a:p>
                  </a:txBody>
                  <a:tcPr anchor="b"/>
                </a:tc>
                <a:tc>
                  <a:txBody>
                    <a:bodyPr/>
                    <a:lstStyle/>
                    <a:p>
                      <a:pPr algn="ctr"/>
                      <a:r>
                        <a:rPr lang="en-US" b="1" dirty="0" smtClean="0"/>
                        <a:t>43</a:t>
                      </a:r>
                      <a:endParaRPr lang="en-US" b="1" dirty="0"/>
                    </a:p>
                  </a:txBody>
                  <a:tcPr anchor="b"/>
                </a:tc>
                <a:tc>
                  <a:txBody>
                    <a:bodyPr/>
                    <a:lstStyle/>
                    <a:p>
                      <a:pPr algn="ctr"/>
                      <a:r>
                        <a:rPr lang="en-US" b="1" dirty="0" smtClean="0"/>
                        <a:t>51</a:t>
                      </a:r>
                      <a:endParaRPr lang="en-US" b="1" dirty="0"/>
                    </a:p>
                  </a:txBody>
                  <a:tcPr anchor="b"/>
                </a:tc>
              </a:tr>
              <a:tr h="372728">
                <a:tc>
                  <a:txBody>
                    <a:bodyPr/>
                    <a:lstStyle/>
                    <a:p>
                      <a:r>
                        <a:rPr lang="en-US" dirty="0" smtClean="0"/>
                        <a:t>Catholic</a:t>
                      </a:r>
                      <a:endParaRPr lang="en-US" dirty="0"/>
                    </a:p>
                  </a:txBody>
                  <a:tcPr anchor="b"/>
                </a:tc>
                <a:tc>
                  <a:txBody>
                    <a:bodyPr/>
                    <a:lstStyle/>
                    <a:p>
                      <a:pPr algn="ctr"/>
                      <a:r>
                        <a:rPr lang="en-US" dirty="0" smtClean="0"/>
                        <a:t>42</a:t>
                      </a:r>
                      <a:endParaRPr lang="en-US" dirty="0"/>
                    </a:p>
                  </a:txBody>
                  <a:tcPr anchor="b"/>
                </a:tc>
                <a:tc>
                  <a:txBody>
                    <a:bodyPr/>
                    <a:lstStyle/>
                    <a:p>
                      <a:pPr algn="ctr"/>
                      <a:r>
                        <a:rPr lang="en-US" dirty="0" smtClean="0"/>
                        <a:t>52</a:t>
                      </a:r>
                      <a:endParaRPr lang="en-US" dirty="0"/>
                    </a:p>
                  </a:txBody>
                  <a:tcPr anchor="b"/>
                </a:tc>
              </a:tr>
              <a:tr h="372728">
                <a:tc>
                  <a:txBody>
                    <a:bodyPr/>
                    <a:lstStyle/>
                    <a:p>
                      <a:r>
                        <a:rPr lang="en-US" dirty="0" smtClean="0"/>
                        <a:t>Protestant</a:t>
                      </a:r>
                      <a:endParaRPr lang="en-US" dirty="0"/>
                    </a:p>
                  </a:txBody>
                  <a:tcPr anchor="b"/>
                </a:tc>
                <a:tc>
                  <a:txBody>
                    <a:bodyPr/>
                    <a:lstStyle/>
                    <a:p>
                      <a:pPr algn="ctr"/>
                      <a:r>
                        <a:rPr lang="en-US" dirty="0" smtClean="0"/>
                        <a:t>32</a:t>
                      </a:r>
                      <a:endParaRPr lang="en-US" dirty="0"/>
                    </a:p>
                  </a:txBody>
                  <a:tcPr anchor="b"/>
                </a:tc>
                <a:tc>
                  <a:txBody>
                    <a:bodyPr/>
                    <a:lstStyle/>
                    <a:p>
                      <a:pPr algn="ctr"/>
                      <a:r>
                        <a:rPr lang="en-US" dirty="0" smtClean="0"/>
                        <a:t>65</a:t>
                      </a:r>
                      <a:endParaRPr lang="en-US" dirty="0"/>
                    </a:p>
                  </a:txBody>
                  <a:tcPr anchor="b"/>
                </a:tc>
              </a:tr>
              <a:tr h="372728">
                <a:tc>
                  <a:txBody>
                    <a:bodyPr/>
                    <a:lstStyle/>
                    <a:p>
                      <a:r>
                        <a:rPr lang="en-US" i="1" dirty="0" smtClean="0"/>
                        <a:t>   Evangelical</a:t>
                      </a:r>
                      <a:endParaRPr lang="en-US" i="1" dirty="0"/>
                    </a:p>
                  </a:txBody>
                  <a:tcPr anchor="b">
                    <a:solidFill>
                      <a:schemeClr val="accent2"/>
                    </a:solidFill>
                  </a:tcPr>
                </a:tc>
                <a:tc>
                  <a:txBody>
                    <a:bodyPr/>
                    <a:lstStyle/>
                    <a:p>
                      <a:pPr algn="ctr"/>
                      <a:r>
                        <a:rPr lang="en-US" i="1" dirty="0" smtClean="0"/>
                        <a:t>28</a:t>
                      </a:r>
                      <a:endParaRPr lang="en-US" i="1" dirty="0"/>
                    </a:p>
                  </a:txBody>
                  <a:tcPr anchor="b">
                    <a:solidFill>
                      <a:schemeClr val="accent2"/>
                    </a:solidFill>
                  </a:tcPr>
                </a:tc>
                <a:tc>
                  <a:txBody>
                    <a:bodyPr/>
                    <a:lstStyle/>
                    <a:p>
                      <a:pPr algn="ctr"/>
                      <a:r>
                        <a:rPr lang="en-US" i="1" dirty="0" smtClean="0"/>
                        <a:t>70</a:t>
                      </a:r>
                      <a:endParaRPr lang="en-US" i="1" dirty="0"/>
                    </a:p>
                  </a:txBody>
                  <a:tcPr anchor="b">
                    <a:solidFill>
                      <a:schemeClr val="accent2"/>
                    </a:solidFill>
                  </a:tcPr>
                </a:tc>
              </a:tr>
              <a:tr h="372728">
                <a:tc>
                  <a:txBody>
                    <a:bodyPr/>
                    <a:lstStyle/>
                    <a:p>
                      <a:r>
                        <a:rPr lang="en-US" dirty="0" smtClean="0"/>
                        <a:t>Unaffiliated</a:t>
                      </a:r>
                      <a:endParaRPr lang="en-US" dirty="0"/>
                    </a:p>
                  </a:txBody>
                  <a:tcPr anchor="b"/>
                </a:tc>
                <a:tc>
                  <a:txBody>
                    <a:bodyPr/>
                    <a:lstStyle/>
                    <a:p>
                      <a:pPr algn="ctr"/>
                      <a:r>
                        <a:rPr lang="en-US" dirty="0" smtClean="0"/>
                        <a:t>62</a:t>
                      </a:r>
                      <a:endParaRPr lang="en-US" dirty="0"/>
                    </a:p>
                  </a:txBody>
                  <a:tcPr anchor="b"/>
                </a:tc>
                <a:tc>
                  <a:txBody>
                    <a:bodyPr/>
                    <a:lstStyle/>
                    <a:p>
                      <a:pPr algn="ctr"/>
                      <a:r>
                        <a:rPr lang="en-US" dirty="0" smtClean="0"/>
                        <a:t>32</a:t>
                      </a:r>
                      <a:endParaRPr lang="en-US" dirty="0"/>
                    </a:p>
                  </a:txBody>
                  <a:tcPr anchor="b"/>
                </a:tc>
              </a:tr>
              <a:tr h="168293">
                <a:tc>
                  <a:txBody>
                    <a:bodyPr/>
                    <a:lstStyle/>
                    <a:p>
                      <a:endParaRPr lang="en-US" sz="1000" dirty="0"/>
                    </a:p>
                  </a:txBody>
                  <a:tcPr anchor="b"/>
                </a:tc>
                <a:tc>
                  <a:txBody>
                    <a:bodyPr/>
                    <a:lstStyle/>
                    <a:p>
                      <a:pPr algn="ctr"/>
                      <a:endParaRPr lang="en-US" sz="1000" dirty="0"/>
                    </a:p>
                  </a:txBody>
                  <a:tcPr anchor="b"/>
                </a:tc>
                <a:tc>
                  <a:txBody>
                    <a:bodyPr/>
                    <a:lstStyle/>
                    <a:p>
                      <a:pPr algn="ctr"/>
                      <a:endParaRPr lang="en-US" sz="1000" dirty="0"/>
                    </a:p>
                  </a:txBody>
                  <a:tcPr anchor="b"/>
                </a:tc>
              </a:tr>
              <a:tr h="176565">
                <a:tc>
                  <a:txBody>
                    <a:bodyPr/>
                    <a:lstStyle/>
                    <a:p>
                      <a:r>
                        <a:rPr lang="en-US" b="1" dirty="0" smtClean="0"/>
                        <a:t>General population</a:t>
                      </a:r>
                      <a:endParaRPr lang="en-US" b="1" dirty="0"/>
                    </a:p>
                  </a:txBody>
                  <a:tcPr anchor="b"/>
                </a:tc>
                <a:tc>
                  <a:txBody>
                    <a:bodyPr/>
                    <a:lstStyle/>
                    <a:p>
                      <a:pPr algn="ctr"/>
                      <a:r>
                        <a:rPr lang="en-US" b="1" dirty="0" smtClean="0"/>
                        <a:t>54</a:t>
                      </a:r>
                      <a:endParaRPr lang="en-US" b="1" dirty="0"/>
                    </a:p>
                  </a:txBody>
                  <a:tcPr anchor="b"/>
                </a:tc>
                <a:tc>
                  <a:txBody>
                    <a:bodyPr/>
                    <a:lstStyle/>
                    <a:p>
                      <a:pPr algn="ctr"/>
                      <a:r>
                        <a:rPr lang="en-US" b="1" dirty="0" smtClean="0"/>
                        <a:t>41</a:t>
                      </a:r>
                      <a:endParaRPr lang="en-US" b="1" dirty="0"/>
                    </a:p>
                  </a:txBody>
                  <a:tcPr anchor="b"/>
                </a:tc>
              </a:tr>
              <a:tr h="372728">
                <a:tc>
                  <a:txBody>
                    <a:bodyPr/>
                    <a:lstStyle/>
                    <a:p>
                      <a:r>
                        <a:rPr lang="en-US" dirty="0" smtClean="0"/>
                        <a:t>Catholic</a:t>
                      </a:r>
                      <a:endParaRPr lang="en-US" dirty="0"/>
                    </a:p>
                  </a:txBody>
                  <a:tcPr anchor="b"/>
                </a:tc>
                <a:tc>
                  <a:txBody>
                    <a:bodyPr/>
                    <a:lstStyle/>
                    <a:p>
                      <a:pPr algn="ctr"/>
                      <a:r>
                        <a:rPr lang="en-US" dirty="0" smtClean="0"/>
                        <a:t>50</a:t>
                      </a:r>
                      <a:endParaRPr lang="en-US" dirty="0"/>
                    </a:p>
                  </a:txBody>
                  <a:tcPr anchor="b"/>
                </a:tc>
                <a:tc>
                  <a:txBody>
                    <a:bodyPr/>
                    <a:lstStyle/>
                    <a:p>
                      <a:pPr algn="ctr"/>
                      <a:r>
                        <a:rPr lang="en-US" dirty="0" smtClean="0"/>
                        <a:t>44</a:t>
                      </a:r>
                      <a:endParaRPr lang="en-US" dirty="0"/>
                    </a:p>
                  </a:txBody>
                  <a:tcPr anchor="b"/>
                </a:tc>
              </a:tr>
              <a:tr h="372728">
                <a:tc>
                  <a:txBody>
                    <a:bodyPr/>
                    <a:lstStyle/>
                    <a:p>
                      <a:r>
                        <a:rPr lang="en-US" dirty="0" smtClean="0"/>
                        <a:t>Protestant</a:t>
                      </a:r>
                      <a:endParaRPr lang="en-US" dirty="0"/>
                    </a:p>
                  </a:txBody>
                  <a:tcPr anchor="b"/>
                </a:tc>
                <a:tc>
                  <a:txBody>
                    <a:bodyPr/>
                    <a:lstStyle/>
                    <a:p>
                      <a:pPr algn="ctr"/>
                      <a:r>
                        <a:rPr lang="en-US" dirty="0" smtClean="0"/>
                        <a:t>48</a:t>
                      </a:r>
                      <a:endParaRPr lang="en-US" dirty="0"/>
                    </a:p>
                  </a:txBody>
                  <a:tcPr anchor="b"/>
                </a:tc>
                <a:tc>
                  <a:txBody>
                    <a:bodyPr/>
                    <a:lstStyle/>
                    <a:p>
                      <a:pPr algn="ctr"/>
                      <a:r>
                        <a:rPr lang="en-US" dirty="0" smtClean="0"/>
                        <a:t>47</a:t>
                      </a:r>
                      <a:endParaRPr lang="en-US" dirty="0"/>
                    </a:p>
                  </a:txBody>
                  <a:tcPr anchor="b"/>
                </a:tc>
              </a:tr>
              <a:tr h="372728">
                <a:tc>
                  <a:txBody>
                    <a:bodyPr/>
                    <a:lstStyle/>
                    <a:p>
                      <a:r>
                        <a:rPr lang="en-US" i="1" baseline="0" dirty="0" smtClean="0"/>
                        <a:t>   White evangelical</a:t>
                      </a:r>
                      <a:endParaRPr lang="en-US" i="1" dirty="0"/>
                    </a:p>
                  </a:txBody>
                  <a:tcPr anchor="b">
                    <a:solidFill>
                      <a:schemeClr val="accent2"/>
                    </a:solidFill>
                  </a:tcPr>
                </a:tc>
                <a:tc>
                  <a:txBody>
                    <a:bodyPr/>
                    <a:lstStyle/>
                    <a:p>
                      <a:pPr algn="ctr"/>
                      <a:r>
                        <a:rPr lang="en-US" i="1" dirty="0" smtClean="0"/>
                        <a:t>34</a:t>
                      </a:r>
                      <a:endParaRPr lang="en-US" i="1" dirty="0"/>
                    </a:p>
                  </a:txBody>
                  <a:tcPr anchor="b">
                    <a:solidFill>
                      <a:schemeClr val="accent2"/>
                    </a:solidFill>
                  </a:tcPr>
                </a:tc>
                <a:tc>
                  <a:txBody>
                    <a:bodyPr/>
                    <a:lstStyle/>
                    <a:p>
                      <a:pPr algn="ctr"/>
                      <a:r>
                        <a:rPr lang="en-US" i="1" dirty="0" smtClean="0"/>
                        <a:t>60</a:t>
                      </a:r>
                      <a:endParaRPr lang="en-US" i="1" dirty="0"/>
                    </a:p>
                  </a:txBody>
                  <a:tcPr anchor="b">
                    <a:solidFill>
                      <a:schemeClr val="accent2"/>
                    </a:solidFill>
                  </a:tcPr>
                </a:tc>
              </a:tr>
              <a:tr h="372728">
                <a:tc>
                  <a:txBody>
                    <a:bodyPr/>
                    <a:lstStyle/>
                    <a:p>
                      <a:r>
                        <a:rPr lang="en-US" dirty="0" smtClean="0"/>
                        <a:t>Unaffiliated</a:t>
                      </a:r>
                      <a:endParaRPr lang="en-US" dirty="0"/>
                    </a:p>
                  </a:txBody>
                  <a:tcPr anchor="b"/>
                </a:tc>
                <a:tc>
                  <a:txBody>
                    <a:bodyPr/>
                    <a:lstStyle/>
                    <a:p>
                      <a:pPr algn="ctr"/>
                      <a:r>
                        <a:rPr lang="en-US" dirty="0" smtClean="0"/>
                        <a:t>73</a:t>
                      </a:r>
                      <a:endParaRPr lang="en-US" dirty="0"/>
                    </a:p>
                  </a:txBody>
                  <a:tcPr anchor="b"/>
                </a:tc>
                <a:tc>
                  <a:txBody>
                    <a:bodyPr/>
                    <a:lstStyle/>
                    <a:p>
                      <a:pPr algn="ctr"/>
                      <a:r>
                        <a:rPr lang="en-US" dirty="0" smtClean="0"/>
                        <a:t>22</a:t>
                      </a:r>
                      <a:endParaRPr lang="en-US" dirty="0"/>
                    </a:p>
                  </a:txBody>
                  <a:tcPr anchor="b"/>
                </a:tc>
              </a:tr>
            </a:tbl>
          </a:graphicData>
        </a:graphic>
      </p:graphicFrame>
      <p:sp>
        <p:nvSpPr>
          <p:cNvPr id="7" name="Slide Number Placeholder 12"/>
          <p:cNvSpPr txBox="1">
            <a:spLocks/>
          </p:cNvSpPr>
          <p:nvPr/>
        </p:nvSpPr>
        <p:spPr>
          <a:xfrm>
            <a:off x="7010400" y="6492875"/>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BB827-D17E-4BD4-BF71-2A2D504B0C6D}" type="slidenum">
              <a:rPr kumimoji="0" lang="en-US" sz="1200" b="0" i="0" u="none" strike="noStrike" kern="1200" cap="none" spc="0" normalizeH="0" baseline="0" noProof="0" smtClean="0">
                <a:ln>
                  <a:noFill/>
                </a:ln>
                <a:solidFill>
                  <a:srgbClr val="333399"/>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333399"/>
              </a:solidFill>
              <a:effectLst/>
              <a:uLnTx/>
              <a:uFillTx/>
              <a:latin typeface="+mn-lt"/>
              <a:ea typeface="+mn-ea"/>
              <a:cs typeface="+mn-cs"/>
            </a:endParaRPr>
          </a:p>
        </p:txBody>
      </p:sp>
    </p:spTree>
  </p:cSld>
  <p:clrMapOvr>
    <a:masterClrMapping/>
  </p:clrMapOvr>
  <p:transition xmlns:p14="http://schemas.microsoft.com/office/powerpoint/2010/main">
    <p:fade thruBlk="1"/>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0" y="6457890"/>
            <a:ext cx="8311891" cy="246221"/>
          </a:xfrm>
          <a:prstGeom prst="rect">
            <a:avLst/>
          </a:prstGeom>
          <a:noFill/>
          <a:ln w="9525" algn="ctr">
            <a:noFill/>
            <a:miter lim="800000"/>
            <a:headEnd/>
            <a:tailEnd/>
          </a:ln>
        </p:spPr>
        <p:txBody>
          <a:bodyPr wrap="none">
            <a:spAutoFit/>
          </a:bodyPr>
          <a:lstStyle/>
          <a:p>
            <a:pPr fontAlgn="base">
              <a:spcBef>
                <a:spcPct val="0"/>
              </a:spcBef>
              <a:spcAft>
                <a:spcPct val="0"/>
              </a:spcAft>
            </a:pPr>
            <a:r>
              <a:rPr lang="en-US" sz="1000" dirty="0">
                <a:solidFill>
                  <a:srgbClr val="333399"/>
                </a:solidFill>
              </a:rPr>
              <a:t>Source: </a:t>
            </a:r>
            <a:r>
              <a:rPr lang="en-US" sz="1000" dirty="0" smtClean="0">
                <a:solidFill>
                  <a:srgbClr val="333399"/>
                </a:solidFill>
              </a:rPr>
              <a:t>National Survey of Latinos, General public comparison from October 2011  Survey by Pew Research Center for the People &amp; the Press.</a:t>
            </a:r>
            <a:endParaRPr lang="en-US" sz="1000" dirty="0">
              <a:solidFill>
                <a:srgbClr val="333399"/>
              </a:solidFill>
            </a:endParaRPr>
          </a:p>
        </p:txBody>
      </p:sp>
      <p:sp>
        <p:nvSpPr>
          <p:cNvPr id="7" name="Slide Number Placeholder 12"/>
          <p:cNvSpPr txBox="1">
            <a:spLocks/>
          </p:cNvSpPr>
          <p:nvPr/>
        </p:nvSpPr>
        <p:spPr>
          <a:xfrm>
            <a:off x="7010400" y="6492875"/>
            <a:ext cx="2133600" cy="365125"/>
          </a:xfrm>
          <a:prstGeom prst="rect">
            <a:avLst/>
          </a:prstGeom>
        </p:spPr>
        <p:txBody>
          <a:bodyPr/>
          <a:lstStyle/>
          <a:p>
            <a:pPr algn="r"/>
            <a:fld id="{A49BB827-D17E-4BD4-BF71-2A2D504B0C6D}" type="slidenum">
              <a:rPr lang="en-US" sz="1200" smtClean="0">
                <a:solidFill>
                  <a:srgbClr val="333399"/>
                </a:solidFill>
              </a:rPr>
              <a:pPr algn="r"/>
              <a:t>10</a:t>
            </a:fld>
            <a:endParaRPr lang="en-US" sz="1200" dirty="0">
              <a:solidFill>
                <a:srgbClr val="333399"/>
              </a:solidFill>
            </a:endParaRPr>
          </a:p>
        </p:txBody>
      </p:sp>
      <p:graphicFrame>
        <p:nvGraphicFramePr>
          <p:cNvPr id="8" name="Table 7"/>
          <p:cNvGraphicFramePr>
            <a:graphicFrameLocks noGrp="1"/>
          </p:cNvGraphicFramePr>
          <p:nvPr/>
        </p:nvGraphicFramePr>
        <p:xfrm>
          <a:off x="609600" y="1905000"/>
          <a:ext cx="7696199" cy="3965511"/>
        </p:xfrm>
        <a:graphic>
          <a:graphicData uri="http://schemas.openxmlformats.org/drawingml/2006/table">
            <a:tbl>
              <a:tblPr/>
              <a:tblGrid>
                <a:gridCol w="2138003"/>
                <a:gridCol w="1095745"/>
                <a:gridCol w="1085048"/>
                <a:gridCol w="1188968"/>
                <a:gridCol w="1369300"/>
                <a:gridCol w="819135"/>
              </a:tblGrid>
              <a:tr h="307911">
                <a:tc>
                  <a:txBody>
                    <a:bodyPr/>
                    <a:lstStyle/>
                    <a:p>
                      <a:pPr marL="0" marR="0" algn="r">
                        <a:lnSpc>
                          <a:spcPct val="100000"/>
                        </a:lnSpc>
                        <a:spcBef>
                          <a:spcPts val="0"/>
                        </a:spcBef>
                        <a:spcAft>
                          <a:spcPts val="200"/>
                        </a:spcAft>
                      </a:pPr>
                      <a:endParaRPr lang="en-US" sz="1600" b="1" dirty="0">
                        <a:latin typeface="Verdana"/>
                        <a:ea typeface="Cambria"/>
                        <a:cs typeface="Times New Roman"/>
                      </a:endParaRPr>
                    </a:p>
                  </a:txBody>
                  <a:tcPr marL="0" marR="0" marT="0" marB="0" anchor="b">
                    <a:lnL>
                      <a:noFill/>
                    </a:lnL>
                    <a:lnR>
                      <a:noFill/>
                    </a:lnR>
                    <a:lnT>
                      <a:noFill/>
                    </a:lnT>
                    <a:lnB>
                      <a:noFill/>
                    </a:lnB>
                  </a:tcPr>
                </a:tc>
                <a:tc>
                  <a:txBody>
                    <a:bodyPr/>
                    <a:lstStyle/>
                    <a:p>
                      <a:pPr marL="0" marR="0" algn="ctr">
                        <a:lnSpc>
                          <a:spcPct val="100000"/>
                        </a:lnSpc>
                        <a:spcBef>
                          <a:spcPts val="0"/>
                        </a:spcBef>
                        <a:spcAft>
                          <a:spcPts val="200"/>
                        </a:spcAft>
                      </a:pPr>
                      <a:r>
                        <a:rPr lang="en-US" sz="1600" b="1" dirty="0">
                          <a:latin typeface="Verdana"/>
                          <a:ea typeface="Cambria"/>
                          <a:cs typeface="Times New Roman"/>
                        </a:rPr>
                        <a:t>Smaller </a:t>
                      </a:r>
                    </a:p>
                  </a:txBody>
                  <a:tcPr marL="0" marR="0" marT="0" marB="0" anchor="b">
                    <a:lnL>
                      <a:noFill/>
                    </a:lnL>
                    <a:lnR>
                      <a:noFill/>
                    </a:lnR>
                    <a:lnT>
                      <a:noFill/>
                    </a:lnT>
                    <a:lnB>
                      <a:noFill/>
                    </a:lnB>
                  </a:tcPr>
                </a:tc>
                <a:tc>
                  <a:txBody>
                    <a:bodyPr/>
                    <a:lstStyle/>
                    <a:p>
                      <a:pPr marL="0" marR="0" algn="ctr">
                        <a:lnSpc>
                          <a:spcPct val="100000"/>
                        </a:lnSpc>
                        <a:spcBef>
                          <a:spcPts val="0"/>
                        </a:spcBef>
                        <a:spcAft>
                          <a:spcPts val="200"/>
                        </a:spcAft>
                      </a:pPr>
                      <a:r>
                        <a:rPr lang="en-US" sz="1600" b="1" dirty="0">
                          <a:latin typeface="Verdana"/>
                          <a:ea typeface="Cambria"/>
                          <a:cs typeface="Times New Roman"/>
                        </a:rPr>
                        <a:t>Bigger </a:t>
                      </a:r>
                    </a:p>
                  </a:txBody>
                  <a:tcPr marL="0" marR="0" marT="0" marB="0" anchor="b">
                    <a:lnL>
                      <a:noFill/>
                    </a:lnL>
                    <a:lnR>
                      <a:noFill/>
                    </a:lnR>
                    <a:lnT>
                      <a:noFill/>
                    </a:lnT>
                    <a:lnB>
                      <a:noFill/>
                    </a:lnB>
                  </a:tcPr>
                </a:tc>
                <a:tc>
                  <a:txBody>
                    <a:bodyPr/>
                    <a:lstStyle/>
                    <a:p>
                      <a:pPr marL="0" marR="0" algn="ctr">
                        <a:lnSpc>
                          <a:spcPct val="100000"/>
                        </a:lnSpc>
                        <a:spcBef>
                          <a:spcPts val="0"/>
                        </a:spcBef>
                        <a:spcAft>
                          <a:spcPts val="200"/>
                        </a:spcAft>
                      </a:pPr>
                      <a:r>
                        <a:rPr lang="en-US" sz="1600" b="1" dirty="0">
                          <a:latin typeface="Verdana"/>
                          <a:ea typeface="Cambria"/>
                          <a:cs typeface="Times New Roman"/>
                        </a:rPr>
                        <a:t>Depends</a:t>
                      </a:r>
                    </a:p>
                  </a:txBody>
                  <a:tcPr marL="0" marR="0" marT="0" marB="0" anchor="b">
                    <a:lnL>
                      <a:noFill/>
                    </a:lnL>
                    <a:lnR>
                      <a:noFill/>
                    </a:lnR>
                    <a:lnT>
                      <a:noFill/>
                    </a:lnT>
                    <a:lnB>
                      <a:noFill/>
                    </a:lnB>
                  </a:tcPr>
                </a:tc>
                <a:tc>
                  <a:txBody>
                    <a:bodyPr/>
                    <a:lstStyle/>
                    <a:p>
                      <a:pPr marL="0" marR="0" algn="ctr">
                        <a:lnSpc>
                          <a:spcPct val="100000"/>
                        </a:lnSpc>
                        <a:spcBef>
                          <a:spcPts val="0"/>
                        </a:spcBef>
                        <a:spcAft>
                          <a:spcPts val="200"/>
                        </a:spcAft>
                      </a:pPr>
                      <a:r>
                        <a:rPr lang="en-US" sz="1600" b="1" dirty="0">
                          <a:latin typeface="Verdana"/>
                          <a:ea typeface="Cambria"/>
                          <a:cs typeface="Times New Roman"/>
                        </a:rPr>
                        <a:t>DK/Ref</a:t>
                      </a:r>
                    </a:p>
                  </a:txBody>
                  <a:tcPr marL="0" marR="0" marT="0" marB="0" anchor="b">
                    <a:lnL>
                      <a:noFill/>
                    </a:lnL>
                    <a:lnR>
                      <a:noFill/>
                    </a:lnR>
                    <a:lnT>
                      <a:noFill/>
                    </a:lnT>
                    <a:lnB>
                      <a:noFill/>
                    </a:lnB>
                  </a:tcPr>
                </a:tc>
                <a:tc>
                  <a:txBody>
                    <a:bodyPr/>
                    <a:lstStyle/>
                    <a:p>
                      <a:pPr marL="0" marR="0" algn="ctr">
                        <a:lnSpc>
                          <a:spcPct val="100000"/>
                        </a:lnSpc>
                        <a:spcBef>
                          <a:spcPts val="0"/>
                        </a:spcBef>
                        <a:spcAft>
                          <a:spcPts val="200"/>
                        </a:spcAft>
                      </a:pPr>
                      <a:r>
                        <a:rPr lang="en-US" sz="1600" b="1" dirty="0">
                          <a:solidFill>
                            <a:srgbClr val="7F7F7F"/>
                          </a:solidFill>
                          <a:latin typeface="Verdana"/>
                          <a:ea typeface="Cambria"/>
                          <a:cs typeface="Times New Roman"/>
                        </a:rPr>
                        <a:t>N</a:t>
                      </a:r>
                      <a:endParaRPr lang="en-US" sz="1600" b="1" dirty="0">
                        <a:latin typeface="Verdana"/>
                        <a:ea typeface="Cambria"/>
                        <a:cs typeface="Times New Roman"/>
                      </a:endParaRPr>
                    </a:p>
                  </a:txBody>
                  <a:tcPr marL="0" marR="0" marT="0" marB="0" anchor="b">
                    <a:lnL>
                      <a:noFill/>
                    </a:lnL>
                    <a:lnR>
                      <a:noFill/>
                    </a:lnR>
                    <a:lnT>
                      <a:noFill/>
                    </a:lnT>
                    <a:lnB>
                      <a:noFill/>
                    </a:lnB>
                  </a:tcPr>
                </a:tc>
              </a:tr>
              <a:tr h="153955">
                <a:tc>
                  <a:txBody>
                    <a:bodyPr/>
                    <a:lstStyle/>
                    <a:p>
                      <a:pPr marL="0" marR="0" algn="l">
                        <a:lnSpc>
                          <a:spcPct val="100000"/>
                        </a:lnSpc>
                        <a:spcBef>
                          <a:spcPts val="200"/>
                        </a:spcBef>
                        <a:spcAft>
                          <a:spcPts val="200"/>
                        </a:spcAft>
                      </a:pPr>
                      <a:endParaRPr lang="en-US" sz="1600" dirty="0">
                        <a:latin typeface="Verdana"/>
                        <a:ea typeface="Cambria"/>
                        <a:cs typeface="Times New Roman"/>
                      </a:endParaRP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dirty="0">
                          <a:latin typeface="Verdana"/>
                          <a:ea typeface="Cambria"/>
                          <a:cs typeface="Times New Roman"/>
                        </a:rPr>
                        <a:t>%</a:t>
                      </a: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dirty="0" smtClean="0">
                          <a:latin typeface="Verdana"/>
                          <a:ea typeface="Cambria"/>
                          <a:cs typeface="Times New Roman"/>
                        </a:rPr>
                        <a:t> %</a:t>
                      </a:r>
                      <a:endParaRPr lang="en-US" sz="1600" dirty="0">
                        <a:latin typeface="Verdana"/>
                        <a:ea typeface="Cambria"/>
                        <a:cs typeface="Times New Roman"/>
                      </a:endParaRP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dirty="0">
                          <a:latin typeface="Verdana"/>
                          <a:ea typeface="Cambria"/>
                          <a:cs typeface="Times New Roman"/>
                        </a:rPr>
                        <a:t>%</a:t>
                      </a: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dirty="0">
                          <a:latin typeface="Verdana"/>
                          <a:ea typeface="Cambria"/>
                          <a:cs typeface="Times New Roman"/>
                        </a:rPr>
                        <a:t>%</a:t>
                      </a: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endParaRPr lang="en-US" sz="1600">
                        <a:solidFill>
                          <a:srgbClr val="7F7F7F"/>
                        </a:solidFill>
                        <a:latin typeface="Verdana"/>
                        <a:ea typeface="Cambria"/>
                        <a:cs typeface="Times New Roman"/>
                      </a:endParaRPr>
                    </a:p>
                  </a:txBody>
                  <a:tcPr marL="0" marR="0" marT="0" marB="0">
                    <a:lnL>
                      <a:noFill/>
                    </a:lnL>
                    <a:lnR>
                      <a:noFill/>
                    </a:lnR>
                    <a:lnT>
                      <a:noFill/>
                    </a:lnT>
                    <a:lnB>
                      <a:noFill/>
                    </a:lnB>
                  </a:tcPr>
                </a:tc>
              </a:tr>
              <a:tr h="153955">
                <a:tc>
                  <a:txBody>
                    <a:bodyPr/>
                    <a:lstStyle/>
                    <a:p>
                      <a:pPr marL="0" marR="0" algn="l">
                        <a:lnSpc>
                          <a:spcPct val="100000"/>
                        </a:lnSpc>
                        <a:spcBef>
                          <a:spcPts val="200"/>
                        </a:spcBef>
                        <a:spcAft>
                          <a:spcPts val="200"/>
                        </a:spcAft>
                      </a:pPr>
                      <a:r>
                        <a:rPr lang="en-US" sz="1600" b="1">
                          <a:latin typeface="Verdana"/>
                          <a:ea typeface="Cambria"/>
                          <a:cs typeface="Times New Roman"/>
                        </a:rPr>
                        <a:t>All Hispanics</a:t>
                      </a:r>
                      <a:endParaRPr lang="en-US" sz="1600">
                        <a:latin typeface="Verdana"/>
                        <a:ea typeface="Cambria"/>
                        <a:cs typeface="Times New Roman"/>
                      </a:endParaRP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dirty="0">
                          <a:latin typeface="Verdana"/>
                          <a:ea typeface="Cambria"/>
                          <a:cs typeface="Times New Roman"/>
                        </a:rPr>
                        <a:t>19</a:t>
                      </a: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dirty="0" smtClean="0">
                          <a:latin typeface="Verdana"/>
                          <a:ea typeface="Cambria"/>
                          <a:cs typeface="Times New Roman"/>
                        </a:rPr>
                        <a:t> 75</a:t>
                      </a:r>
                      <a:endParaRPr lang="en-US" sz="1600" dirty="0">
                        <a:latin typeface="Verdana"/>
                        <a:ea typeface="Cambria"/>
                        <a:cs typeface="Times New Roman"/>
                      </a:endParaRP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dirty="0">
                          <a:latin typeface="Verdana"/>
                          <a:ea typeface="Cambria"/>
                          <a:cs typeface="Times New Roman"/>
                        </a:rPr>
                        <a:t>2</a:t>
                      </a: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dirty="0">
                          <a:latin typeface="Verdana"/>
                          <a:ea typeface="Cambria"/>
                          <a:cs typeface="Times New Roman"/>
                        </a:rPr>
                        <a:t>4=100</a:t>
                      </a: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dirty="0">
                          <a:solidFill>
                            <a:srgbClr val="7F7F7F"/>
                          </a:solidFill>
                          <a:latin typeface="Verdana"/>
                          <a:ea typeface="Cambria"/>
                          <a:cs typeface="Times New Roman"/>
                        </a:rPr>
                        <a:t>1,220</a:t>
                      </a:r>
                      <a:endParaRPr lang="en-US" sz="1600" dirty="0">
                        <a:latin typeface="Verdana"/>
                        <a:ea typeface="Cambria"/>
                        <a:cs typeface="Times New Roman"/>
                      </a:endParaRPr>
                    </a:p>
                  </a:txBody>
                  <a:tcPr marL="0" marR="0" marT="0" marB="0">
                    <a:lnL>
                      <a:noFill/>
                    </a:lnL>
                    <a:lnR>
                      <a:noFill/>
                    </a:lnR>
                    <a:lnT>
                      <a:noFill/>
                    </a:lnT>
                    <a:lnB>
                      <a:noFill/>
                    </a:lnB>
                  </a:tcPr>
                </a:tc>
              </a:tr>
              <a:tr h="153955">
                <a:tc>
                  <a:txBody>
                    <a:bodyPr/>
                    <a:lstStyle/>
                    <a:p>
                      <a:pPr marL="0" marR="0" algn="l">
                        <a:lnSpc>
                          <a:spcPct val="100000"/>
                        </a:lnSpc>
                        <a:spcBef>
                          <a:spcPts val="200"/>
                        </a:spcBef>
                        <a:spcAft>
                          <a:spcPts val="200"/>
                        </a:spcAft>
                      </a:pPr>
                      <a:r>
                        <a:rPr lang="en-US" sz="1600" dirty="0">
                          <a:latin typeface="Verdana"/>
                          <a:ea typeface="Cambria"/>
                          <a:cs typeface="Times New Roman"/>
                        </a:rPr>
                        <a:t>Catholic</a:t>
                      </a: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a:latin typeface="Verdana"/>
                          <a:ea typeface="Cambria"/>
                          <a:cs typeface="Times New Roman"/>
                        </a:rPr>
                        <a:t>14</a:t>
                      </a: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dirty="0" smtClean="0">
                          <a:latin typeface="Verdana"/>
                          <a:ea typeface="Cambria"/>
                          <a:cs typeface="Times New Roman"/>
                        </a:rPr>
                        <a:t> 80</a:t>
                      </a:r>
                      <a:endParaRPr lang="en-US" sz="1600" dirty="0">
                        <a:latin typeface="Verdana"/>
                        <a:ea typeface="Cambria"/>
                        <a:cs typeface="Times New Roman"/>
                      </a:endParaRP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dirty="0">
                          <a:latin typeface="Verdana"/>
                          <a:ea typeface="Cambria"/>
                          <a:cs typeface="Times New Roman"/>
                        </a:rPr>
                        <a:t>2</a:t>
                      </a: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dirty="0">
                          <a:latin typeface="Verdana"/>
                          <a:ea typeface="Cambria"/>
                          <a:cs typeface="Times New Roman"/>
                        </a:rPr>
                        <a:t>5=100</a:t>
                      </a: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dirty="0">
                          <a:solidFill>
                            <a:srgbClr val="7F7F7F"/>
                          </a:solidFill>
                          <a:latin typeface="Verdana"/>
                          <a:ea typeface="Cambria"/>
                          <a:cs typeface="Times New Roman"/>
                        </a:rPr>
                        <a:t>792</a:t>
                      </a:r>
                      <a:endParaRPr lang="en-US" sz="1600" dirty="0">
                        <a:latin typeface="Verdana"/>
                        <a:ea typeface="Cambria"/>
                        <a:cs typeface="Times New Roman"/>
                      </a:endParaRPr>
                    </a:p>
                  </a:txBody>
                  <a:tcPr marL="0" marR="0" marT="0" marB="0">
                    <a:lnL>
                      <a:noFill/>
                    </a:lnL>
                    <a:lnR>
                      <a:noFill/>
                    </a:lnR>
                    <a:lnT>
                      <a:noFill/>
                    </a:lnT>
                    <a:lnB>
                      <a:noFill/>
                    </a:lnB>
                  </a:tcPr>
                </a:tc>
              </a:tr>
              <a:tr h="153955">
                <a:tc>
                  <a:txBody>
                    <a:bodyPr/>
                    <a:lstStyle/>
                    <a:p>
                      <a:pPr marL="0" marR="0" algn="l">
                        <a:lnSpc>
                          <a:spcPct val="100000"/>
                        </a:lnSpc>
                        <a:spcBef>
                          <a:spcPts val="200"/>
                        </a:spcBef>
                        <a:spcAft>
                          <a:spcPts val="200"/>
                        </a:spcAft>
                      </a:pPr>
                      <a:r>
                        <a:rPr lang="en-US" sz="1600">
                          <a:latin typeface="Verdana"/>
                          <a:ea typeface="Cambria"/>
                          <a:cs typeface="Times New Roman"/>
                        </a:rPr>
                        <a:t>Protestant</a:t>
                      </a: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a:latin typeface="Verdana"/>
                          <a:ea typeface="Cambria"/>
                          <a:cs typeface="Times New Roman"/>
                        </a:rPr>
                        <a:t>25</a:t>
                      </a: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dirty="0" smtClean="0">
                          <a:latin typeface="Verdana"/>
                          <a:ea typeface="Cambria"/>
                          <a:cs typeface="Times New Roman"/>
                        </a:rPr>
                        <a:t> 71</a:t>
                      </a:r>
                      <a:endParaRPr lang="en-US" sz="1600" dirty="0">
                        <a:latin typeface="Verdana"/>
                        <a:ea typeface="Cambria"/>
                        <a:cs typeface="Times New Roman"/>
                      </a:endParaRP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dirty="0">
                          <a:latin typeface="Verdana"/>
                          <a:ea typeface="Cambria"/>
                          <a:cs typeface="Times New Roman"/>
                        </a:rPr>
                        <a:t>*</a:t>
                      </a: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dirty="0">
                          <a:latin typeface="Verdana"/>
                          <a:ea typeface="Cambria"/>
                          <a:cs typeface="Times New Roman"/>
                        </a:rPr>
                        <a:t>4=100</a:t>
                      </a: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dirty="0">
                          <a:solidFill>
                            <a:srgbClr val="7F7F7F"/>
                          </a:solidFill>
                          <a:latin typeface="Verdana"/>
                          <a:ea typeface="Cambria"/>
                          <a:cs typeface="Times New Roman"/>
                        </a:rPr>
                        <a:t>223</a:t>
                      </a:r>
                      <a:endParaRPr lang="en-US" sz="1600" dirty="0">
                        <a:latin typeface="Verdana"/>
                        <a:ea typeface="Cambria"/>
                        <a:cs typeface="Times New Roman"/>
                      </a:endParaRPr>
                    </a:p>
                  </a:txBody>
                  <a:tcPr marL="0" marR="0" marT="0" marB="0">
                    <a:lnL>
                      <a:noFill/>
                    </a:lnL>
                    <a:lnR>
                      <a:noFill/>
                    </a:lnR>
                    <a:lnT>
                      <a:noFill/>
                    </a:lnT>
                    <a:lnB>
                      <a:noFill/>
                    </a:lnB>
                  </a:tcPr>
                </a:tc>
              </a:tr>
              <a:tr h="153955">
                <a:tc>
                  <a:txBody>
                    <a:bodyPr/>
                    <a:lstStyle/>
                    <a:p>
                      <a:pPr marL="0" marR="0" algn="l">
                        <a:lnSpc>
                          <a:spcPct val="100000"/>
                        </a:lnSpc>
                        <a:spcBef>
                          <a:spcPts val="200"/>
                        </a:spcBef>
                        <a:spcAft>
                          <a:spcPts val="200"/>
                        </a:spcAft>
                      </a:pPr>
                      <a:r>
                        <a:rPr lang="en-US" sz="1600" i="1" dirty="0">
                          <a:latin typeface="Verdana"/>
                          <a:ea typeface="Cambria"/>
                          <a:cs typeface="Times New Roman"/>
                        </a:rPr>
                        <a:t>  Evangelical</a:t>
                      </a:r>
                    </a:p>
                  </a:txBody>
                  <a:tcPr marL="0" marR="0" marT="0" marB="0" anchor="b">
                    <a:lnL>
                      <a:noFill/>
                    </a:lnL>
                    <a:lnR>
                      <a:noFill/>
                    </a:lnR>
                    <a:lnT>
                      <a:noFill/>
                    </a:lnT>
                    <a:lnB>
                      <a:noFill/>
                    </a:lnB>
                    <a:solidFill>
                      <a:schemeClr val="accent2"/>
                    </a:solidFill>
                  </a:tcPr>
                </a:tc>
                <a:tc>
                  <a:txBody>
                    <a:bodyPr/>
                    <a:lstStyle/>
                    <a:p>
                      <a:pPr marL="0" marR="0" algn="ctr">
                        <a:lnSpc>
                          <a:spcPct val="100000"/>
                        </a:lnSpc>
                        <a:spcBef>
                          <a:spcPts val="200"/>
                        </a:spcBef>
                        <a:spcAft>
                          <a:spcPts val="200"/>
                        </a:spcAft>
                      </a:pPr>
                      <a:r>
                        <a:rPr lang="en-US" sz="1600" i="1" dirty="0" smtClean="0">
                          <a:latin typeface="Verdana"/>
                          <a:ea typeface="Cambria"/>
                          <a:cs typeface="Times New Roman"/>
                        </a:rPr>
                        <a:t>20</a:t>
                      </a:r>
                      <a:endParaRPr lang="en-US" sz="1600" i="1" dirty="0">
                        <a:latin typeface="Verdana"/>
                        <a:ea typeface="Cambria"/>
                        <a:cs typeface="Times New Roman"/>
                      </a:endParaRPr>
                    </a:p>
                  </a:txBody>
                  <a:tcPr marL="0" marR="0" marT="0" marB="0" anchor="b">
                    <a:lnL>
                      <a:noFill/>
                    </a:lnL>
                    <a:lnR>
                      <a:noFill/>
                    </a:lnR>
                    <a:lnT>
                      <a:noFill/>
                    </a:lnT>
                    <a:lnB>
                      <a:noFill/>
                    </a:lnB>
                    <a:solidFill>
                      <a:schemeClr val="accent2"/>
                    </a:solidFill>
                  </a:tcPr>
                </a:tc>
                <a:tc>
                  <a:txBody>
                    <a:bodyPr/>
                    <a:lstStyle/>
                    <a:p>
                      <a:pPr marL="0" marR="0" algn="ctr">
                        <a:lnSpc>
                          <a:spcPct val="100000"/>
                        </a:lnSpc>
                        <a:spcBef>
                          <a:spcPts val="200"/>
                        </a:spcBef>
                        <a:spcAft>
                          <a:spcPts val="200"/>
                        </a:spcAft>
                      </a:pPr>
                      <a:r>
                        <a:rPr lang="en-US" sz="1600" i="1" dirty="0" smtClean="0">
                          <a:latin typeface="Verdana"/>
                          <a:ea typeface="Cambria"/>
                          <a:cs typeface="Times New Roman"/>
                        </a:rPr>
                        <a:t> 76</a:t>
                      </a:r>
                      <a:endParaRPr lang="en-US" sz="1600" i="1" dirty="0">
                        <a:latin typeface="Verdana"/>
                        <a:ea typeface="Cambria"/>
                        <a:cs typeface="Times New Roman"/>
                      </a:endParaRPr>
                    </a:p>
                  </a:txBody>
                  <a:tcPr marL="0" marR="0" marT="0" marB="0" anchor="b">
                    <a:lnL>
                      <a:noFill/>
                    </a:lnL>
                    <a:lnR>
                      <a:noFill/>
                    </a:lnR>
                    <a:lnT>
                      <a:noFill/>
                    </a:lnT>
                    <a:lnB>
                      <a:noFill/>
                    </a:lnB>
                    <a:solidFill>
                      <a:schemeClr val="accent2"/>
                    </a:solidFill>
                  </a:tcPr>
                </a:tc>
                <a:tc>
                  <a:txBody>
                    <a:bodyPr/>
                    <a:lstStyle/>
                    <a:p>
                      <a:pPr marL="0" marR="0" algn="ctr">
                        <a:lnSpc>
                          <a:spcPct val="100000"/>
                        </a:lnSpc>
                        <a:spcBef>
                          <a:spcPts val="200"/>
                        </a:spcBef>
                        <a:spcAft>
                          <a:spcPts val="200"/>
                        </a:spcAft>
                      </a:pPr>
                      <a:r>
                        <a:rPr lang="en-US" sz="1600" i="1" dirty="0" smtClean="0">
                          <a:latin typeface="Verdana"/>
                          <a:ea typeface="Cambria"/>
                          <a:cs typeface="Times New Roman"/>
                        </a:rPr>
                        <a:t>1</a:t>
                      </a:r>
                      <a:endParaRPr lang="en-US" sz="1600" i="1" dirty="0">
                        <a:latin typeface="Verdana"/>
                        <a:ea typeface="Cambria"/>
                        <a:cs typeface="Times New Roman"/>
                      </a:endParaRPr>
                    </a:p>
                  </a:txBody>
                  <a:tcPr marL="0" marR="0" marT="0" marB="0" anchor="b">
                    <a:lnL>
                      <a:noFill/>
                    </a:lnL>
                    <a:lnR>
                      <a:noFill/>
                    </a:lnR>
                    <a:lnT>
                      <a:noFill/>
                    </a:lnT>
                    <a:lnB>
                      <a:noFill/>
                    </a:lnB>
                    <a:solidFill>
                      <a:schemeClr val="accent2"/>
                    </a:solidFill>
                  </a:tcPr>
                </a:tc>
                <a:tc>
                  <a:txBody>
                    <a:bodyPr/>
                    <a:lstStyle/>
                    <a:p>
                      <a:pPr marL="0" marR="0" algn="ctr">
                        <a:lnSpc>
                          <a:spcPct val="100000"/>
                        </a:lnSpc>
                        <a:spcBef>
                          <a:spcPts val="200"/>
                        </a:spcBef>
                        <a:spcAft>
                          <a:spcPts val="200"/>
                        </a:spcAft>
                      </a:pPr>
                      <a:r>
                        <a:rPr lang="en-US" sz="1600" i="1" dirty="0" smtClean="0">
                          <a:latin typeface="Verdana"/>
                          <a:ea typeface="Cambria"/>
                          <a:cs typeface="Times New Roman"/>
                        </a:rPr>
                        <a:t>3=100</a:t>
                      </a:r>
                      <a:endParaRPr lang="en-US" sz="1600" i="1" dirty="0">
                        <a:latin typeface="Verdana"/>
                        <a:ea typeface="Cambria"/>
                        <a:cs typeface="Times New Roman"/>
                      </a:endParaRPr>
                    </a:p>
                  </a:txBody>
                  <a:tcPr marL="0" marR="0" marT="0" marB="0" anchor="b">
                    <a:lnL>
                      <a:noFill/>
                    </a:lnL>
                    <a:lnR>
                      <a:noFill/>
                    </a:lnR>
                    <a:lnT>
                      <a:noFill/>
                    </a:lnT>
                    <a:lnB>
                      <a:noFill/>
                    </a:lnB>
                    <a:solidFill>
                      <a:schemeClr val="accent2"/>
                    </a:solidFill>
                  </a:tcPr>
                </a:tc>
                <a:tc>
                  <a:txBody>
                    <a:bodyPr/>
                    <a:lstStyle/>
                    <a:p>
                      <a:pPr marL="0" marR="0" algn="ctr">
                        <a:lnSpc>
                          <a:spcPct val="100000"/>
                        </a:lnSpc>
                        <a:spcBef>
                          <a:spcPts val="200"/>
                        </a:spcBef>
                        <a:spcAft>
                          <a:spcPts val="200"/>
                        </a:spcAft>
                      </a:pPr>
                      <a:r>
                        <a:rPr lang="en-US" sz="1600" i="1" dirty="0">
                          <a:solidFill>
                            <a:srgbClr val="7F7F7F"/>
                          </a:solidFill>
                          <a:latin typeface="Verdana"/>
                          <a:ea typeface="Cambria"/>
                          <a:cs typeface="Times New Roman"/>
                        </a:rPr>
                        <a:t>161</a:t>
                      </a:r>
                      <a:endParaRPr lang="en-US" sz="1600" i="1" dirty="0">
                        <a:latin typeface="Verdana"/>
                        <a:ea typeface="Cambria"/>
                        <a:cs typeface="Times New Roman"/>
                      </a:endParaRPr>
                    </a:p>
                  </a:txBody>
                  <a:tcPr marL="0" marR="0" marT="0" marB="0">
                    <a:lnL>
                      <a:noFill/>
                    </a:lnL>
                    <a:lnR>
                      <a:noFill/>
                    </a:lnR>
                    <a:lnT>
                      <a:noFill/>
                    </a:lnT>
                    <a:lnB>
                      <a:noFill/>
                    </a:lnB>
                    <a:solidFill>
                      <a:schemeClr val="accent2"/>
                    </a:solidFill>
                  </a:tcPr>
                </a:tc>
              </a:tr>
              <a:tr h="153955">
                <a:tc>
                  <a:txBody>
                    <a:bodyPr/>
                    <a:lstStyle/>
                    <a:p>
                      <a:pPr marL="0" marR="0" algn="l">
                        <a:lnSpc>
                          <a:spcPct val="100000"/>
                        </a:lnSpc>
                        <a:spcBef>
                          <a:spcPts val="200"/>
                        </a:spcBef>
                        <a:spcAft>
                          <a:spcPts val="200"/>
                        </a:spcAft>
                      </a:pPr>
                      <a:r>
                        <a:rPr lang="en-US" sz="1600" dirty="0">
                          <a:latin typeface="Verdana"/>
                          <a:ea typeface="Cambria"/>
                          <a:cs typeface="Times New Roman"/>
                        </a:rPr>
                        <a:t>Unaffiliated</a:t>
                      </a: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a:latin typeface="Verdana"/>
                          <a:ea typeface="Cambria"/>
                          <a:cs typeface="Times New Roman"/>
                        </a:rPr>
                        <a:t>24</a:t>
                      </a: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dirty="0" smtClean="0">
                          <a:latin typeface="Verdana"/>
                          <a:ea typeface="Cambria"/>
                          <a:cs typeface="Times New Roman"/>
                        </a:rPr>
                        <a:t> 71</a:t>
                      </a:r>
                      <a:endParaRPr lang="en-US" sz="1600" dirty="0">
                        <a:latin typeface="Verdana"/>
                        <a:ea typeface="Cambria"/>
                        <a:cs typeface="Times New Roman"/>
                      </a:endParaRP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dirty="0">
                          <a:latin typeface="Verdana"/>
                          <a:ea typeface="Cambria"/>
                          <a:cs typeface="Times New Roman"/>
                        </a:rPr>
                        <a:t>2</a:t>
                      </a: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dirty="0">
                          <a:latin typeface="Verdana"/>
                          <a:ea typeface="Cambria"/>
                          <a:cs typeface="Times New Roman"/>
                        </a:rPr>
                        <a:t>3=100</a:t>
                      </a: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dirty="0">
                          <a:solidFill>
                            <a:srgbClr val="7F7F7F"/>
                          </a:solidFill>
                          <a:latin typeface="Verdana"/>
                          <a:ea typeface="Cambria"/>
                          <a:cs typeface="Times New Roman"/>
                        </a:rPr>
                        <a:t>140</a:t>
                      </a:r>
                      <a:endParaRPr lang="en-US" sz="1600" dirty="0">
                        <a:latin typeface="Verdana"/>
                        <a:ea typeface="Cambria"/>
                        <a:cs typeface="Times New Roman"/>
                      </a:endParaRPr>
                    </a:p>
                  </a:txBody>
                  <a:tcPr marL="0" marR="0" marT="0" marB="0">
                    <a:lnL>
                      <a:noFill/>
                    </a:lnL>
                    <a:lnR>
                      <a:noFill/>
                    </a:lnR>
                    <a:lnT>
                      <a:noFill/>
                    </a:lnT>
                    <a:lnB>
                      <a:noFill/>
                    </a:lnB>
                  </a:tcPr>
                </a:tc>
              </a:tr>
              <a:tr h="153955">
                <a:tc>
                  <a:txBody>
                    <a:bodyPr/>
                    <a:lstStyle/>
                    <a:p>
                      <a:pPr marL="0" marR="0" algn="l">
                        <a:lnSpc>
                          <a:spcPct val="100000"/>
                        </a:lnSpc>
                        <a:spcBef>
                          <a:spcPts val="200"/>
                        </a:spcBef>
                        <a:spcAft>
                          <a:spcPts val="200"/>
                        </a:spcAft>
                      </a:pPr>
                      <a:endParaRPr lang="en-US" sz="1600" dirty="0">
                        <a:latin typeface="Verdana"/>
                        <a:ea typeface="Cambria"/>
                        <a:cs typeface="Times New Roman"/>
                      </a:endParaRP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endParaRPr lang="en-US" sz="1600">
                        <a:latin typeface="Verdana"/>
                        <a:ea typeface="Cambria"/>
                        <a:cs typeface="Times New Roman"/>
                      </a:endParaRP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endParaRPr lang="en-US" sz="1600" dirty="0">
                        <a:latin typeface="Verdana"/>
                        <a:ea typeface="Cambria"/>
                        <a:cs typeface="Times New Roman"/>
                      </a:endParaRP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endParaRPr lang="en-US" sz="1600" dirty="0">
                        <a:latin typeface="Verdana"/>
                        <a:ea typeface="Cambria"/>
                        <a:cs typeface="Times New Roman"/>
                      </a:endParaRP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endParaRPr lang="en-US" sz="1600" dirty="0">
                        <a:latin typeface="Verdana"/>
                        <a:ea typeface="Cambria"/>
                        <a:cs typeface="Times New Roman"/>
                      </a:endParaRP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endParaRPr lang="en-US" sz="1600" dirty="0">
                        <a:solidFill>
                          <a:srgbClr val="7F7F7F"/>
                        </a:solidFill>
                        <a:latin typeface="Verdana"/>
                        <a:ea typeface="Cambria"/>
                        <a:cs typeface="Times New Roman"/>
                      </a:endParaRPr>
                    </a:p>
                  </a:txBody>
                  <a:tcPr marL="0" marR="0" marT="0" marB="0">
                    <a:lnL>
                      <a:noFill/>
                    </a:lnL>
                    <a:lnR>
                      <a:noFill/>
                    </a:lnR>
                    <a:lnT>
                      <a:noFill/>
                    </a:lnT>
                    <a:lnB>
                      <a:noFill/>
                    </a:lnB>
                  </a:tcPr>
                </a:tc>
              </a:tr>
              <a:tr h="153955">
                <a:tc>
                  <a:txBody>
                    <a:bodyPr/>
                    <a:lstStyle/>
                    <a:p>
                      <a:pPr marL="0" marR="0" algn="l">
                        <a:lnSpc>
                          <a:spcPct val="100000"/>
                        </a:lnSpc>
                        <a:spcBef>
                          <a:spcPts val="200"/>
                        </a:spcBef>
                        <a:spcAft>
                          <a:spcPts val="200"/>
                        </a:spcAft>
                      </a:pPr>
                      <a:r>
                        <a:rPr lang="en-US" sz="1600" b="1">
                          <a:latin typeface="Verdana"/>
                          <a:ea typeface="Cambria"/>
                          <a:cs typeface="Times New Roman"/>
                        </a:rPr>
                        <a:t>U.S. GP</a:t>
                      </a:r>
                      <a:endParaRPr lang="en-US" sz="1600">
                        <a:latin typeface="Verdana"/>
                        <a:ea typeface="Cambria"/>
                        <a:cs typeface="Times New Roman"/>
                      </a:endParaRP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a:latin typeface="Verdana"/>
                          <a:ea typeface="Cambria"/>
                          <a:cs typeface="Times New Roman"/>
                        </a:rPr>
                        <a:t>48</a:t>
                      </a: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dirty="0" smtClean="0">
                          <a:latin typeface="Verdana"/>
                          <a:ea typeface="Cambria"/>
                          <a:cs typeface="Times New Roman"/>
                        </a:rPr>
                        <a:t> 41</a:t>
                      </a:r>
                      <a:endParaRPr lang="en-US" sz="1600" dirty="0">
                        <a:latin typeface="Verdana"/>
                        <a:ea typeface="Cambria"/>
                        <a:cs typeface="Times New Roman"/>
                      </a:endParaRP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dirty="0">
                          <a:latin typeface="Verdana"/>
                          <a:ea typeface="Cambria"/>
                          <a:cs typeface="Times New Roman"/>
                        </a:rPr>
                        <a:t>2</a:t>
                      </a: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dirty="0">
                          <a:latin typeface="Verdana"/>
                          <a:ea typeface="Cambria"/>
                          <a:cs typeface="Times New Roman"/>
                        </a:rPr>
                        <a:t>8=100</a:t>
                      </a: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dirty="0">
                          <a:solidFill>
                            <a:srgbClr val="7F7F7F"/>
                          </a:solidFill>
                          <a:latin typeface="Verdana"/>
                          <a:ea typeface="Cambria"/>
                          <a:cs typeface="Times New Roman"/>
                        </a:rPr>
                        <a:t>2,410</a:t>
                      </a:r>
                      <a:endParaRPr lang="en-US" sz="1600" dirty="0">
                        <a:latin typeface="Verdana"/>
                        <a:ea typeface="Cambria"/>
                        <a:cs typeface="Times New Roman"/>
                      </a:endParaRPr>
                    </a:p>
                  </a:txBody>
                  <a:tcPr marL="0" marR="0" marT="0" marB="0">
                    <a:lnL>
                      <a:noFill/>
                    </a:lnL>
                    <a:lnR>
                      <a:noFill/>
                    </a:lnR>
                    <a:lnT>
                      <a:noFill/>
                    </a:lnT>
                    <a:lnB>
                      <a:noFill/>
                    </a:lnB>
                  </a:tcPr>
                </a:tc>
              </a:tr>
              <a:tr h="153955">
                <a:tc>
                  <a:txBody>
                    <a:bodyPr/>
                    <a:lstStyle/>
                    <a:p>
                      <a:pPr marL="0" marR="0" algn="l">
                        <a:lnSpc>
                          <a:spcPct val="100000"/>
                        </a:lnSpc>
                        <a:spcBef>
                          <a:spcPts val="200"/>
                        </a:spcBef>
                        <a:spcAft>
                          <a:spcPts val="200"/>
                        </a:spcAft>
                      </a:pPr>
                      <a:r>
                        <a:rPr lang="en-US" sz="1600">
                          <a:latin typeface="Verdana"/>
                          <a:ea typeface="Cambria"/>
                          <a:cs typeface="Times New Roman"/>
                        </a:rPr>
                        <a:t>Catholic</a:t>
                      </a: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a:latin typeface="Verdana"/>
                          <a:ea typeface="Cambria"/>
                          <a:cs typeface="Times New Roman"/>
                        </a:rPr>
                        <a:t>48</a:t>
                      </a: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dirty="0" smtClean="0">
                          <a:latin typeface="Verdana"/>
                          <a:ea typeface="Cambria"/>
                          <a:cs typeface="Times New Roman"/>
                        </a:rPr>
                        <a:t> 45</a:t>
                      </a:r>
                      <a:endParaRPr lang="en-US" sz="1600" dirty="0">
                        <a:latin typeface="Verdana"/>
                        <a:ea typeface="Cambria"/>
                        <a:cs typeface="Times New Roman"/>
                      </a:endParaRP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dirty="0">
                          <a:latin typeface="Verdana"/>
                          <a:ea typeface="Cambria"/>
                          <a:cs typeface="Times New Roman"/>
                        </a:rPr>
                        <a:t>1</a:t>
                      </a: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dirty="0">
                          <a:latin typeface="Verdana"/>
                          <a:ea typeface="Cambria"/>
                          <a:cs typeface="Times New Roman"/>
                        </a:rPr>
                        <a:t>6=100</a:t>
                      </a: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dirty="0">
                          <a:solidFill>
                            <a:srgbClr val="7F7F7F"/>
                          </a:solidFill>
                          <a:latin typeface="Verdana"/>
                          <a:ea typeface="Cambria"/>
                          <a:cs typeface="Times New Roman"/>
                        </a:rPr>
                        <a:t>532</a:t>
                      </a:r>
                      <a:endParaRPr lang="en-US" sz="1600" dirty="0">
                        <a:latin typeface="Verdana"/>
                        <a:ea typeface="Cambria"/>
                        <a:cs typeface="Times New Roman"/>
                      </a:endParaRPr>
                    </a:p>
                  </a:txBody>
                  <a:tcPr marL="0" marR="0" marT="0" marB="0">
                    <a:lnL>
                      <a:noFill/>
                    </a:lnL>
                    <a:lnR>
                      <a:noFill/>
                    </a:lnR>
                    <a:lnT>
                      <a:noFill/>
                    </a:lnT>
                    <a:lnB>
                      <a:noFill/>
                    </a:lnB>
                  </a:tcPr>
                </a:tc>
              </a:tr>
              <a:tr h="153955">
                <a:tc>
                  <a:txBody>
                    <a:bodyPr/>
                    <a:lstStyle/>
                    <a:p>
                      <a:pPr marL="0" marR="0" algn="l">
                        <a:lnSpc>
                          <a:spcPct val="100000"/>
                        </a:lnSpc>
                        <a:spcBef>
                          <a:spcPts val="200"/>
                        </a:spcBef>
                        <a:spcAft>
                          <a:spcPts val="200"/>
                        </a:spcAft>
                      </a:pPr>
                      <a:r>
                        <a:rPr lang="en-US" sz="1600">
                          <a:latin typeface="Verdana"/>
                          <a:ea typeface="Cambria"/>
                          <a:cs typeface="Times New Roman"/>
                        </a:rPr>
                        <a:t>  White Catholic</a:t>
                      </a: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dirty="0" smtClean="0">
                          <a:latin typeface="Verdana"/>
                          <a:ea typeface="Cambria"/>
                          <a:cs typeface="Times New Roman"/>
                        </a:rPr>
                        <a:t>61</a:t>
                      </a:r>
                      <a:endParaRPr lang="en-US" sz="1600" dirty="0">
                        <a:latin typeface="Verdana"/>
                        <a:ea typeface="Cambria"/>
                        <a:cs typeface="Times New Roman"/>
                      </a:endParaRP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dirty="0" smtClean="0">
                          <a:latin typeface="Verdana"/>
                          <a:ea typeface="Cambria"/>
                          <a:cs typeface="Times New Roman"/>
                        </a:rPr>
                        <a:t> 31</a:t>
                      </a:r>
                      <a:endParaRPr lang="en-US" sz="1600" dirty="0">
                        <a:latin typeface="Verdana"/>
                        <a:ea typeface="Cambria"/>
                        <a:cs typeface="Times New Roman"/>
                      </a:endParaRP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dirty="0" smtClean="0">
                          <a:latin typeface="Verdana"/>
                          <a:ea typeface="Cambria"/>
                          <a:cs typeface="Times New Roman"/>
                        </a:rPr>
                        <a:t>1</a:t>
                      </a:r>
                      <a:endParaRPr lang="en-US" sz="1600" dirty="0">
                        <a:latin typeface="Verdana"/>
                        <a:ea typeface="Cambria"/>
                        <a:cs typeface="Times New Roman"/>
                      </a:endParaRP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dirty="0" smtClean="0">
                          <a:latin typeface="Verdana"/>
                          <a:ea typeface="Cambria"/>
                          <a:cs typeface="Times New Roman"/>
                        </a:rPr>
                        <a:t>6=100</a:t>
                      </a:r>
                      <a:endParaRPr lang="en-US" sz="1600" dirty="0">
                        <a:latin typeface="Verdana"/>
                        <a:ea typeface="Cambria"/>
                        <a:cs typeface="Times New Roman"/>
                      </a:endParaRP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dirty="0">
                          <a:solidFill>
                            <a:srgbClr val="7F7F7F"/>
                          </a:solidFill>
                          <a:latin typeface="Verdana"/>
                          <a:ea typeface="Cambria"/>
                          <a:cs typeface="Times New Roman"/>
                        </a:rPr>
                        <a:t>376</a:t>
                      </a:r>
                      <a:endParaRPr lang="en-US" sz="1600" dirty="0">
                        <a:latin typeface="Verdana"/>
                        <a:ea typeface="Cambria"/>
                        <a:cs typeface="Times New Roman"/>
                      </a:endParaRPr>
                    </a:p>
                  </a:txBody>
                  <a:tcPr marL="0" marR="0" marT="0" marB="0">
                    <a:lnL>
                      <a:noFill/>
                    </a:lnL>
                    <a:lnR>
                      <a:noFill/>
                    </a:lnR>
                    <a:lnT>
                      <a:noFill/>
                    </a:lnT>
                    <a:lnB>
                      <a:noFill/>
                    </a:lnB>
                  </a:tcPr>
                </a:tc>
              </a:tr>
              <a:tr h="153955">
                <a:tc>
                  <a:txBody>
                    <a:bodyPr/>
                    <a:lstStyle/>
                    <a:p>
                      <a:pPr marL="0" marR="0" algn="l">
                        <a:lnSpc>
                          <a:spcPct val="100000"/>
                        </a:lnSpc>
                        <a:spcBef>
                          <a:spcPts val="200"/>
                        </a:spcBef>
                        <a:spcAft>
                          <a:spcPts val="200"/>
                        </a:spcAft>
                      </a:pPr>
                      <a:r>
                        <a:rPr lang="en-US" sz="1600">
                          <a:latin typeface="Verdana"/>
                          <a:ea typeface="Cambria"/>
                          <a:cs typeface="Times New Roman"/>
                        </a:rPr>
                        <a:t>Protestant</a:t>
                      </a: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a:latin typeface="Verdana"/>
                          <a:ea typeface="Cambria"/>
                          <a:cs typeface="Times New Roman"/>
                        </a:rPr>
                        <a:t>52</a:t>
                      </a: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dirty="0" smtClean="0">
                          <a:latin typeface="Verdana"/>
                          <a:ea typeface="Cambria"/>
                          <a:cs typeface="Times New Roman"/>
                        </a:rPr>
                        <a:t> 37</a:t>
                      </a:r>
                      <a:endParaRPr lang="en-US" sz="1600" dirty="0">
                        <a:latin typeface="Verdana"/>
                        <a:ea typeface="Cambria"/>
                        <a:cs typeface="Times New Roman"/>
                      </a:endParaRP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dirty="0">
                          <a:latin typeface="Verdana"/>
                          <a:ea typeface="Cambria"/>
                          <a:cs typeface="Times New Roman"/>
                        </a:rPr>
                        <a:t>2</a:t>
                      </a: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dirty="0">
                          <a:latin typeface="Verdana"/>
                          <a:ea typeface="Cambria"/>
                          <a:cs typeface="Times New Roman"/>
                        </a:rPr>
                        <a:t>9=100</a:t>
                      </a: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dirty="0">
                          <a:solidFill>
                            <a:srgbClr val="7F7F7F"/>
                          </a:solidFill>
                          <a:latin typeface="Verdana"/>
                          <a:ea typeface="Cambria"/>
                          <a:cs typeface="Times New Roman"/>
                        </a:rPr>
                        <a:t>1,263</a:t>
                      </a:r>
                      <a:endParaRPr lang="en-US" sz="1600" dirty="0">
                        <a:latin typeface="Verdana"/>
                        <a:ea typeface="Cambria"/>
                        <a:cs typeface="Times New Roman"/>
                      </a:endParaRPr>
                    </a:p>
                  </a:txBody>
                  <a:tcPr marL="0" marR="0" marT="0" marB="0">
                    <a:lnL>
                      <a:noFill/>
                    </a:lnL>
                    <a:lnR>
                      <a:noFill/>
                    </a:lnR>
                    <a:lnT>
                      <a:noFill/>
                    </a:lnT>
                    <a:lnB>
                      <a:noFill/>
                    </a:lnB>
                  </a:tcPr>
                </a:tc>
              </a:tr>
              <a:tr h="153955">
                <a:tc>
                  <a:txBody>
                    <a:bodyPr/>
                    <a:lstStyle/>
                    <a:p>
                      <a:pPr marL="0" marR="0" algn="l">
                        <a:lnSpc>
                          <a:spcPct val="100000"/>
                        </a:lnSpc>
                        <a:spcBef>
                          <a:spcPts val="200"/>
                        </a:spcBef>
                        <a:spcAft>
                          <a:spcPts val="200"/>
                        </a:spcAft>
                      </a:pPr>
                      <a:r>
                        <a:rPr lang="en-US" sz="1600" i="1" dirty="0">
                          <a:latin typeface="Verdana"/>
                          <a:ea typeface="Cambria"/>
                          <a:cs typeface="Times New Roman"/>
                        </a:rPr>
                        <a:t>  </a:t>
                      </a:r>
                      <a:r>
                        <a:rPr lang="en-US" sz="1600" i="1" dirty="0" smtClean="0">
                          <a:latin typeface="Verdana"/>
                          <a:ea typeface="Cambria"/>
                          <a:cs typeface="Times New Roman"/>
                        </a:rPr>
                        <a:t>White </a:t>
                      </a:r>
                      <a:r>
                        <a:rPr lang="en-US" sz="1600" i="1" dirty="0">
                          <a:latin typeface="Verdana"/>
                          <a:ea typeface="Cambria"/>
                          <a:cs typeface="Times New Roman"/>
                        </a:rPr>
                        <a:t>Evangelical</a:t>
                      </a:r>
                    </a:p>
                  </a:txBody>
                  <a:tcPr marL="0" marR="0" marT="0" marB="0" anchor="b">
                    <a:lnL>
                      <a:noFill/>
                    </a:lnL>
                    <a:lnR>
                      <a:noFill/>
                    </a:lnR>
                    <a:lnT>
                      <a:noFill/>
                    </a:lnT>
                    <a:lnB>
                      <a:noFill/>
                    </a:lnB>
                    <a:solidFill>
                      <a:schemeClr val="accent2"/>
                    </a:solidFill>
                  </a:tcPr>
                </a:tc>
                <a:tc>
                  <a:txBody>
                    <a:bodyPr/>
                    <a:lstStyle/>
                    <a:p>
                      <a:pPr marL="0" marR="0" algn="ctr">
                        <a:lnSpc>
                          <a:spcPct val="100000"/>
                        </a:lnSpc>
                        <a:spcBef>
                          <a:spcPts val="200"/>
                        </a:spcBef>
                        <a:spcAft>
                          <a:spcPts val="200"/>
                        </a:spcAft>
                      </a:pPr>
                      <a:r>
                        <a:rPr lang="en-US" sz="1600" i="1" dirty="0" smtClean="0">
                          <a:latin typeface="Verdana"/>
                          <a:ea typeface="Cambria"/>
                          <a:cs typeface="Times New Roman"/>
                        </a:rPr>
                        <a:t>71</a:t>
                      </a:r>
                      <a:endParaRPr lang="en-US" sz="1600" i="1" dirty="0">
                        <a:latin typeface="Verdana"/>
                        <a:ea typeface="Cambria"/>
                        <a:cs typeface="Times New Roman"/>
                      </a:endParaRPr>
                    </a:p>
                  </a:txBody>
                  <a:tcPr marL="0" marR="0" marT="0" marB="0" anchor="b">
                    <a:lnL>
                      <a:noFill/>
                    </a:lnL>
                    <a:lnR>
                      <a:noFill/>
                    </a:lnR>
                    <a:lnT>
                      <a:noFill/>
                    </a:lnT>
                    <a:lnB>
                      <a:noFill/>
                    </a:lnB>
                    <a:solidFill>
                      <a:schemeClr val="accent2"/>
                    </a:solidFill>
                  </a:tcPr>
                </a:tc>
                <a:tc>
                  <a:txBody>
                    <a:bodyPr/>
                    <a:lstStyle/>
                    <a:p>
                      <a:pPr marL="0" marR="0" algn="ctr">
                        <a:lnSpc>
                          <a:spcPct val="100000"/>
                        </a:lnSpc>
                        <a:spcBef>
                          <a:spcPts val="200"/>
                        </a:spcBef>
                        <a:spcAft>
                          <a:spcPts val="200"/>
                        </a:spcAft>
                      </a:pPr>
                      <a:r>
                        <a:rPr lang="en-US" sz="1600" i="1" dirty="0" smtClean="0">
                          <a:latin typeface="Verdana"/>
                          <a:ea typeface="Cambria"/>
                          <a:cs typeface="Times New Roman"/>
                        </a:rPr>
                        <a:t> 20</a:t>
                      </a:r>
                      <a:endParaRPr lang="en-US" sz="1600" i="1" dirty="0">
                        <a:latin typeface="Verdana"/>
                        <a:ea typeface="Cambria"/>
                        <a:cs typeface="Times New Roman"/>
                      </a:endParaRPr>
                    </a:p>
                  </a:txBody>
                  <a:tcPr marL="0" marR="0" marT="0" marB="0" anchor="b">
                    <a:lnL>
                      <a:noFill/>
                    </a:lnL>
                    <a:lnR>
                      <a:noFill/>
                    </a:lnR>
                    <a:lnT>
                      <a:noFill/>
                    </a:lnT>
                    <a:lnB>
                      <a:noFill/>
                    </a:lnB>
                    <a:solidFill>
                      <a:schemeClr val="accent2"/>
                    </a:solidFill>
                  </a:tcPr>
                </a:tc>
                <a:tc>
                  <a:txBody>
                    <a:bodyPr/>
                    <a:lstStyle/>
                    <a:p>
                      <a:pPr marL="0" marR="0" algn="ctr">
                        <a:lnSpc>
                          <a:spcPct val="100000"/>
                        </a:lnSpc>
                        <a:spcBef>
                          <a:spcPts val="200"/>
                        </a:spcBef>
                        <a:spcAft>
                          <a:spcPts val="200"/>
                        </a:spcAft>
                      </a:pPr>
                      <a:r>
                        <a:rPr lang="en-US" sz="1600" i="1" dirty="0" smtClean="0">
                          <a:latin typeface="Verdana"/>
                          <a:ea typeface="Cambria"/>
                          <a:cs typeface="Times New Roman"/>
                        </a:rPr>
                        <a:t>2</a:t>
                      </a:r>
                      <a:endParaRPr lang="en-US" sz="1600" i="1" dirty="0">
                        <a:latin typeface="Verdana"/>
                        <a:ea typeface="Cambria"/>
                        <a:cs typeface="Times New Roman"/>
                      </a:endParaRPr>
                    </a:p>
                  </a:txBody>
                  <a:tcPr marL="0" marR="0" marT="0" marB="0" anchor="b">
                    <a:lnL>
                      <a:noFill/>
                    </a:lnL>
                    <a:lnR>
                      <a:noFill/>
                    </a:lnR>
                    <a:lnT>
                      <a:noFill/>
                    </a:lnT>
                    <a:lnB>
                      <a:noFill/>
                    </a:lnB>
                    <a:solidFill>
                      <a:schemeClr val="accent2"/>
                    </a:solidFill>
                  </a:tcPr>
                </a:tc>
                <a:tc>
                  <a:txBody>
                    <a:bodyPr/>
                    <a:lstStyle/>
                    <a:p>
                      <a:pPr marL="0" marR="0" algn="ctr">
                        <a:lnSpc>
                          <a:spcPct val="100000"/>
                        </a:lnSpc>
                        <a:spcBef>
                          <a:spcPts val="200"/>
                        </a:spcBef>
                        <a:spcAft>
                          <a:spcPts val="200"/>
                        </a:spcAft>
                      </a:pPr>
                      <a:r>
                        <a:rPr lang="en-US" sz="1600" i="1" dirty="0" smtClean="0">
                          <a:latin typeface="Verdana"/>
                          <a:ea typeface="Cambria"/>
                          <a:cs typeface="Times New Roman"/>
                        </a:rPr>
                        <a:t>6=100</a:t>
                      </a:r>
                      <a:endParaRPr lang="en-US" sz="1600" i="1" dirty="0">
                        <a:latin typeface="Verdana"/>
                        <a:ea typeface="Cambria"/>
                        <a:cs typeface="Times New Roman"/>
                      </a:endParaRPr>
                    </a:p>
                  </a:txBody>
                  <a:tcPr marL="0" marR="0" marT="0" marB="0" anchor="b">
                    <a:lnL>
                      <a:noFill/>
                    </a:lnL>
                    <a:lnR>
                      <a:noFill/>
                    </a:lnR>
                    <a:lnT>
                      <a:noFill/>
                    </a:lnT>
                    <a:lnB>
                      <a:noFill/>
                    </a:lnB>
                    <a:solidFill>
                      <a:schemeClr val="accent2"/>
                    </a:solidFill>
                  </a:tcPr>
                </a:tc>
                <a:tc>
                  <a:txBody>
                    <a:bodyPr/>
                    <a:lstStyle/>
                    <a:p>
                      <a:pPr marL="0" marR="0" algn="ctr">
                        <a:lnSpc>
                          <a:spcPct val="100000"/>
                        </a:lnSpc>
                        <a:spcBef>
                          <a:spcPts val="200"/>
                        </a:spcBef>
                        <a:spcAft>
                          <a:spcPts val="200"/>
                        </a:spcAft>
                      </a:pPr>
                      <a:r>
                        <a:rPr lang="en-US" sz="1600" i="1" dirty="0" smtClean="0">
                          <a:solidFill>
                            <a:srgbClr val="7F7F7F"/>
                          </a:solidFill>
                          <a:latin typeface="Verdana"/>
                          <a:ea typeface="Cambria"/>
                          <a:cs typeface="Times New Roman"/>
                        </a:rPr>
                        <a:t> 470</a:t>
                      </a:r>
                      <a:endParaRPr lang="en-US" sz="1600" i="1" dirty="0">
                        <a:latin typeface="Verdana"/>
                        <a:ea typeface="Cambria"/>
                        <a:cs typeface="Times New Roman"/>
                      </a:endParaRPr>
                    </a:p>
                  </a:txBody>
                  <a:tcPr marL="0" marR="0" marT="0" marB="0">
                    <a:lnL>
                      <a:noFill/>
                    </a:lnL>
                    <a:lnR>
                      <a:noFill/>
                    </a:lnR>
                    <a:lnT>
                      <a:noFill/>
                    </a:lnT>
                    <a:lnB>
                      <a:noFill/>
                    </a:lnB>
                    <a:solidFill>
                      <a:schemeClr val="accent2"/>
                    </a:solidFill>
                  </a:tcPr>
                </a:tc>
              </a:tr>
              <a:tr h="153955">
                <a:tc>
                  <a:txBody>
                    <a:bodyPr/>
                    <a:lstStyle/>
                    <a:p>
                      <a:pPr marL="0" marR="0" algn="l">
                        <a:lnSpc>
                          <a:spcPct val="100000"/>
                        </a:lnSpc>
                        <a:spcBef>
                          <a:spcPts val="200"/>
                        </a:spcBef>
                        <a:spcAft>
                          <a:spcPts val="200"/>
                        </a:spcAft>
                      </a:pPr>
                      <a:r>
                        <a:rPr lang="en-US" sz="1600" dirty="0">
                          <a:latin typeface="Verdana"/>
                          <a:ea typeface="Cambria"/>
                          <a:cs typeface="Times New Roman"/>
                        </a:rPr>
                        <a:t>  </a:t>
                      </a:r>
                      <a:r>
                        <a:rPr lang="en-US" sz="1600" dirty="0" smtClean="0">
                          <a:latin typeface="Verdana"/>
                          <a:ea typeface="Cambria"/>
                          <a:cs typeface="Times New Roman"/>
                        </a:rPr>
                        <a:t>White </a:t>
                      </a:r>
                      <a:r>
                        <a:rPr lang="en-US" sz="1600" dirty="0">
                          <a:latin typeface="Verdana"/>
                          <a:ea typeface="Cambria"/>
                          <a:cs typeface="Times New Roman"/>
                        </a:rPr>
                        <a:t>Mainline </a:t>
                      </a: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dirty="0" smtClean="0">
                          <a:latin typeface="Verdana"/>
                          <a:ea typeface="Cambria"/>
                          <a:cs typeface="Times New Roman"/>
                        </a:rPr>
                        <a:t>58</a:t>
                      </a:r>
                      <a:endParaRPr lang="en-US" sz="1600" dirty="0">
                        <a:latin typeface="Verdana"/>
                        <a:ea typeface="Cambria"/>
                        <a:cs typeface="Times New Roman"/>
                      </a:endParaRP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dirty="0" smtClean="0">
                          <a:latin typeface="Verdana"/>
                          <a:ea typeface="Cambria"/>
                          <a:cs typeface="Times New Roman"/>
                        </a:rPr>
                        <a:t> 30</a:t>
                      </a:r>
                      <a:endParaRPr lang="en-US" sz="1600" dirty="0">
                        <a:latin typeface="Verdana"/>
                        <a:ea typeface="Cambria"/>
                        <a:cs typeface="Times New Roman"/>
                      </a:endParaRP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dirty="0" smtClean="0">
                          <a:latin typeface="Verdana"/>
                          <a:ea typeface="Cambria"/>
                          <a:cs typeface="Times New Roman"/>
                        </a:rPr>
                        <a:t>2</a:t>
                      </a:r>
                      <a:endParaRPr lang="en-US" sz="1600" dirty="0">
                        <a:latin typeface="Verdana"/>
                        <a:ea typeface="Cambria"/>
                        <a:cs typeface="Times New Roman"/>
                      </a:endParaRP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dirty="0" smtClean="0">
                          <a:latin typeface="Verdana"/>
                          <a:ea typeface="Cambria"/>
                          <a:cs typeface="Times New Roman"/>
                        </a:rPr>
                        <a:t>  10=100</a:t>
                      </a:r>
                      <a:endParaRPr lang="en-US" sz="1600" dirty="0">
                        <a:latin typeface="Verdana"/>
                        <a:ea typeface="Cambria"/>
                        <a:cs typeface="Times New Roman"/>
                      </a:endParaRP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dirty="0" smtClean="0">
                          <a:solidFill>
                            <a:srgbClr val="7F7F7F"/>
                          </a:solidFill>
                          <a:latin typeface="Verdana"/>
                          <a:ea typeface="Cambria"/>
                          <a:cs typeface="Times New Roman"/>
                        </a:rPr>
                        <a:t>467</a:t>
                      </a:r>
                      <a:endParaRPr lang="en-US" sz="1600" dirty="0">
                        <a:latin typeface="Verdana"/>
                        <a:ea typeface="Cambria"/>
                        <a:cs typeface="Times New Roman"/>
                      </a:endParaRPr>
                    </a:p>
                  </a:txBody>
                  <a:tcPr marL="0" marR="0" marT="0" marB="0">
                    <a:lnL>
                      <a:noFill/>
                    </a:lnL>
                    <a:lnR>
                      <a:noFill/>
                    </a:lnR>
                    <a:lnT>
                      <a:noFill/>
                    </a:lnT>
                    <a:lnB>
                      <a:noFill/>
                    </a:lnB>
                  </a:tcPr>
                </a:tc>
              </a:tr>
              <a:tr h="153955">
                <a:tc>
                  <a:txBody>
                    <a:bodyPr/>
                    <a:lstStyle/>
                    <a:p>
                      <a:pPr marL="0" marR="0" algn="l">
                        <a:lnSpc>
                          <a:spcPct val="100000"/>
                        </a:lnSpc>
                        <a:spcBef>
                          <a:spcPts val="200"/>
                        </a:spcBef>
                        <a:spcAft>
                          <a:spcPts val="200"/>
                        </a:spcAft>
                      </a:pPr>
                      <a:r>
                        <a:rPr lang="en-US" sz="1600">
                          <a:latin typeface="Verdana"/>
                          <a:ea typeface="Cambria"/>
                          <a:cs typeface="Times New Roman"/>
                        </a:rPr>
                        <a:t>  Black Prot</a:t>
                      </a: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dirty="0" smtClean="0">
                          <a:latin typeface="Verdana"/>
                          <a:ea typeface="Cambria"/>
                          <a:cs typeface="Times New Roman"/>
                        </a:rPr>
                        <a:t>17</a:t>
                      </a:r>
                      <a:endParaRPr lang="en-US" sz="1600" dirty="0">
                        <a:latin typeface="Verdana"/>
                        <a:ea typeface="Cambria"/>
                        <a:cs typeface="Times New Roman"/>
                      </a:endParaRP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dirty="0" smtClean="0">
                          <a:latin typeface="Verdana"/>
                          <a:ea typeface="Cambria"/>
                          <a:cs typeface="Times New Roman"/>
                        </a:rPr>
                        <a:t> 72</a:t>
                      </a:r>
                      <a:endParaRPr lang="en-US" sz="1600" dirty="0">
                        <a:latin typeface="Verdana"/>
                        <a:ea typeface="Cambria"/>
                        <a:cs typeface="Times New Roman"/>
                      </a:endParaRP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dirty="0" smtClean="0">
                          <a:latin typeface="Verdana"/>
                          <a:ea typeface="Cambria"/>
                          <a:cs typeface="Times New Roman"/>
                        </a:rPr>
                        <a:t>2</a:t>
                      </a:r>
                      <a:endParaRPr lang="en-US" sz="1600" dirty="0">
                        <a:latin typeface="Verdana"/>
                        <a:ea typeface="Cambria"/>
                        <a:cs typeface="Times New Roman"/>
                      </a:endParaRP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dirty="0">
                          <a:latin typeface="Verdana"/>
                          <a:ea typeface="Cambria"/>
                          <a:cs typeface="Times New Roman"/>
                        </a:rPr>
                        <a:t>  </a:t>
                      </a:r>
                      <a:r>
                        <a:rPr lang="en-US" sz="1600" dirty="0" smtClean="0">
                          <a:latin typeface="Verdana"/>
                          <a:ea typeface="Cambria"/>
                          <a:cs typeface="Times New Roman"/>
                        </a:rPr>
                        <a:t>10=100</a:t>
                      </a:r>
                      <a:endParaRPr lang="en-US" sz="1600" dirty="0">
                        <a:latin typeface="Verdana"/>
                        <a:ea typeface="Cambria"/>
                        <a:cs typeface="Times New Roman"/>
                      </a:endParaRP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dirty="0">
                          <a:solidFill>
                            <a:srgbClr val="7F7F7F"/>
                          </a:solidFill>
                          <a:latin typeface="Verdana"/>
                          <a:ea typeface="Cambria"/>
                          <a:cs typeface="Times New Roman"/>
                        </a:rPr>
                        <a:t>179</a:t>
                      </a:r>
                      <a:endParaRPr lang="en-US" sz="1600" dirty="0">
                        <a:latin typeface="Verdana"/>
                        <a:ea typeface="Cambria"/>
                        <a:cs typeface="Times New Roman"/>
                      </a:endParaRPr>
                    </a:p>
                  </a:txBody>
                  <a:tcPr marL="0" marR="0" marT="0" marB="0">
                    <a:lnL>
                      <a:noFill/>
                    </a:lnL>
                    <a:lnR>
                      <a:noFill/>
                    </a:lnR>
                    <a:lnT>
                      <a:noFill/>
                    </a:lnT>
                    <a:lnB>
                      <a:noFill/>
                    </a:lnB>
                  </a:tcPr>
                </a:tc>
              </a:tr>
              <a:tr h="153955">
                <a:tc>
                  <a:txBody>
                    <a:bodyPr/>
                    <a:lstStyle/>
                    <a:p>
                      <a:pPr marL="0" marR="0" algn="l">
                        <a:lnSpc>
                          <a:spcPct val="100000"/>
                        </a:lnSpc>
                        <a:spcBef>
                          <a:spcPts val="200"/>
                        </a:spcBef>
                        <a:spcAft>
                          <a:spcPts val="200"/>
                        </a:spcAft>
                      </a:pPr>
                      <a:r>
                        <a:rPr lang="en-US" sz="1600">
                          <a:latin typeface="Verdana"/>
                          <a:ea typeface="Cambria"/>
                          <a:cs typeface="Times New Roman"/>
                        </a:rPr>
                        <a:t>Unaffiliated</a:t>
                      </a: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a:latin typeface="Verdana"/>
                          <a:ea typeface="Cambria"/>
                          <a:cs typeface="Times New Roman"/>
                        </a:rPr>
                        <a:t>41</a:t>
                      </a: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dirty="0" smtClean="0">
                          <a:latin typeface="Verdana"/>
                          <a:ea typeface="Cambria"/>
                          <a:cs typeface="Times New Roman"/>
                        </a:rPr>
                        <a:t> 45</a:t>
                      </a:r>
                      <a:endParaRPr lang="en-US" sz="1600" dirty="0">
                        <a:latin typeface="Verdana"/>
                        <a:ea typeface="Cambria"/>
                        <a:cs typeface="Times New Roman"/>
                      </a:endParaRP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dirty="0">
                          <a:latin typeface="Verdana"/>
                          <a:ea typeface="Cambria"/>
                          <a:cs typeface="Times New Roman"/>
                        </a:rPr>
                        <a:t>4</a:t>
                      </a: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dirty="0" smtClean="0">
                          <a:latin typeface="Verdana"/>
                          <a:ea typeface="Cambria"/>
                          <a:cs typeface="Times New Roman"/>
                        </a:rPr>
                        <a:t>  10=100</a:t>
                      </a:r>
                      <a:endParaRPr lang="en-US" sz="1600" dirty="0">
                        <a:latin typeface="Verdana"/>
                        <a:ea typeface="Cambria"/>
                        <a:cs typeface="Times New Roman"/>
                      </a:endParaRP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dirty="0">
                          <a:solidFill>
                            <a:srgbClr val="7F7F7F"/>
                          </a:solidFill>
                          <a:latin typeface="Verdana"/>
                          <a:ea typeface="Cambria"/>
                          <a:cs typeface="Times New Roman"/>
                        </a:rPr>
                        <a:t>412</a:t>
                      </a:r>
                      <a:endParaRPr lang="en-US" sz="1600" dirty="0">
                        <a:latin typeface="Verdana"/>
                        <a:ea typeface="Cambria"/>
                        <a:cs typeface="Times New Roman"/>
                      </a:endParaRPr>
                    </a:p>
                  </a:txBody>
                  <a:tcPr marL="0" marR="0" marT="0" marB="0">
                    <a:lnL>
                      <a:noFill/>
                    </a:lnL>
                    <a:lnR>
                      <a:noFill/>
                    </a:lnR>
                    <a:lnT>
                      <a:noFill/>
                    </a:lnT>
                    <a:lnB>
                      <a:noFill/>
                    </a:lnB>
                  </a:tcPr>
                </a:tc>
              </a:tr>
            </a:tbl>
          </a:graphicData>
        </a:graphic>
      </p:graphicFrame>
      <p:sp>
        <p:nvSpPr>
          <p:cNvPr id="9" name="Rectangle 2"/>
          <p:cNvSpPr txBox="1">
            <a:spLocks noChangeArrowheads="1"/>
          </p:cNvSpPr>
          <p:nvPr/>
        </p:nvSpPr>
        <p:spPr bwMode="auto">
          <a:xfrm>
            <a:off x="0" y="138112"/>
            <a:ext cx="9144000" cy="1538288"/>
          </a:xfrm>
          <a:prstGeom prst="rect">
            <a:avLst/>
          </a:prstGeom>
          <a:solidFill>
            <a:srgbClr val="FFCC99"/>
          </a:solidFill>
          <a:ln w="9525">
            <a:noFill/>
            <a:miter lim="800000"/>
            <a:headEnd/>
            <a:tailEnd/>
          </a:ln>
        </p:spPr>
        <p:txBody>
          <a:bodyPr vert="horz" wrap="square" lIns="91440" tIns="45720" rIns="91440" bIns="45720" numCol="1" anchor="ctr" anchorCtr="0" compatLnSpc="1">
            <a:prstTxWarp prst="textNoShape">
              <a:avLst/>
            </a:prstTxWarp>
          </a:bodyPr>
          <a:lstStyle/>
          <a:p>
            <a:pPr algn="ctr">
              <a:spcBef>
                <a:spcPts val="1000"/>
              </a:spcBef>
              <a:spcAft>
                <a:spcPts val="600"/>
              </a:spcAft>
            </a:pPr>
            <a:r>
              <a:rPr lang="en-US" sz="2800" b="1" kern="0" dirty="0" smtClean="0">
                <a:solidFill>
                  <a:srgbClr val="333399"/>
                </a:solidFill>
                <a:latin typeface="Trebuchet MS" pitchFamily="34" charset="0"/>
              </a:rPr>
              <a:t>If you had to choose, would you rather have a smaller government providing fewer services, or a bigger government providing more services? </a:t>
            </a:r>
            <a:endParaRPr lang="en-US" sz="2800" b="1" dirty="0">
              <a:solidFill>
                <a:srgbClr val="000000"/>
              </a:solidFill>
              <a:latin typeface="Verdana"/>
              <a:ea typeface="Calibri"/>
              <a:cs typeface="Times New Roman"/>
            </a:endParaRPr>
          </a:p>
        </p:txBody>
      </p:sp>
    </p:spTree>
  </p:cSld>
  <p:clrMapOvr>
    <a:masterClrMapping/>
  </p:clrMapOvr>
  <p:transition xmlns:p14="http://schemas.microsoft.com/office/powerpoint/2010/mai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Big Logo Hor"/>
          <p:cNvPicPr>
            <a:picLocks noChangeAspect="1" noChangeArrowheads="1"/>
          </p:cNvPicPr>
          <p:nvPr/>
        </p:nvPicPr>
        <p:blipFill>
          <a:blip r:embed="rId2" cstate="print"/>
          <a:srcRect/>
          <a:stretch>
            <a:fillRect/>
          </a:stretch>
        </p:blipFill>
        <p:spPr bwMode="auto">
          <a:xfrm>
            <a:off x="1143000" y="2024063"/>
            <a:ext cx="6934200" cy="2776537"/>
          </a:xfrm>
          <a:prstGeom prst="rect">
            <a:avLst/>
          </a:prstGeom>
          <a:noFill/>
          <a:ln w="9525">
            <a:noFill/>
            <a:miter lim="800000"/>
            <a:headEnd/>
            <a:tailEnd/>
          </a:ln>
        </p:spPr>
      </p:pic>
      <p:sp>
        <p:nvSpPr>
          <p:cNvPr id="23555" name="Text Box 3"/>
          <p:cNvSpPr txBox="1">
            <a:spLocks noChangeArrowheads="1"/>
          </p:cNvSpPr>
          <p:nvPr/>
        </p:nvSpPr>
        <p:spPr bwMode="auto">
          <a:xfrm>
            <a:off x="914400" y="5867400"/>
            <a:ext cx="6553200" cy="701675"/>
          </a:xfrm>
          <a:prstGeom prst="rect">
            <a:avLst/>
          </a:prstGeom>
          <a:noFill/>
          <a:ln w="9525">
            <a:noFill/>
            <a:miter lim="800000"/>
            <a:headEnd/>
            <a:tailEnd/>
          </a:ln>
        </p:spPr>
        <p:txBody>
          <a:bodyPr>
            <a:spAutoFit/>
          </a:bodyPr>
          <a:lstStyle/>
          <a:p>
            <a:pPr algn="ctr" fontAlgn="base">
              <a:spcBef>
                <a:spcPct val="50000"/>
              </a:spcBef>
              <a:spcAft>
                <a:spcPct val="0"/>
              </a:spcAft>
            </a:pPr>
            <a:r>
              <a:rPr lang="en-US" sz="4000" dirty="0">
                <a:solidFill>
                  <a:srgbClr val="3366FF"/>
                </a:solidFill>
                <a:latin typeface="Arial Unicode MS" pitchFamily="34" charset="-128"/>
              </a:rPr>
              <a:t>www.pewforum.org</a:t>
            </a:r>
          </a:p>
        </p:txBody>
      </p:sp>
      <p:pic>
        <p:nvPicPr>
          <p:cNvPr id="4" name="Picture 3" descr="PRC-PF logo-OFFICIAL-transparent.png"/>
          <p:cNvPicPr>
            <a:picLocks noChangeAspect="1"/>
          </p:cNvPicPr>
          <p:nvPr/>
        </p:nvPicPr>
        <p:blipFill>
          <a:blip r:embed="rId3" cstate="print"/>
          <a:stretch>
            <a:fillRect/>
          </a:stretch>
        </p:blipFill>
        <p:spPr>
          <a:xfrm>
            <a:off x="6629400" y="5358312"/>
            <a:ext cx="2317700" cy="1499688"/>
          </a:xfrm>
          <a:prstGeom prst="rect">
            <a:avLst/>
          </a:prstGeom>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457200" y="609600"/>
            <a:ext cx="8229600" cy="1143000"/>
          </a:xfrm>
          <a:solidFill>
            <a:srgbClr val="FFCC99"/>
          </a:solidFill>
        </p:spPr>
        <p:txBody>
          <a:bodyPr/>
          <a:lstStyle/>
          <a:p>
            <a:pPr eaLnBrk="1" hangingPunct="1"/>
            <a:r>
              <a:rPr lang="en-US" sz="3600" b="1" dirty="0" smtClean="0">
                <a:latin typeface="Trebuchet MS" pitchFamily="34" charset="0"/>
              </a:rPr>
              <a:t>Eligible Voters as </a:t>
            </a:r>
            <a:br>
              <a:rPr lang="en-US" sz="3600" b="1" dirty="0" smtClean="0">
                <a:latin typeface="Trebuchet MS" pitchFamily="34" charset="0"/>
              </a:rPr>
            </a:br>
            <a:r>
              <a:rPr lang="en-US" sz="3600" b="1" dirty="0" smtClean="0">
                <a:latin typeface="Trebuchet MS" pitchFamily="34" charset="0"/>
              </a:rPr>
              <a:t>a Share of Group’s Population: 2012</a:t>
            </a:r>
          </a:p>
        </p:txBody>
      </p:sp>
      <p:sp>
        <p:nvSpPr>
          <p:cNvPr id="38915" name="Rectangle 4"/>
          <p:cNvSpPr>
            <a:spLocks noChangeArrowheads="1"/>
          </p:cNvSpPr>
          <p:nvPr/>
        </p:nvSpPr>
        <p:spPr bwMode="auto">
          <a:xfrm>
            <a:off x="355600" y="1604963"/>
            <a:ext cx="184150" cy="307975"/>
          </a:xfrm>
          <a:prstGeom prst="rect">
            <a:avLst/>
          </a:prstGeom>
          <a:noFill/>
          <a:ln w="9525" algn="ctr">
            <a:noFill/>
            <a:miter lim="800000"/>
            <a:headEnd/>
            <a:tailEnd/>
          </a:ln>
        </p:spPr>
        <p:txBody>
          <a:bodyPr wrap="none">
            <a:spAutoFit/>
          </a:bodyPr>
          <a:lstStyle/>
          <a:p>
            <a:pPr algn="ctr" fontAlgn="base">
              <a:spcBef>
                <a:spcPct val="0"/>
              </a:spcBef>
              <a:spcAft>
                <a:spcPct val="0"/>
              </a:spcAft>
            </a:pPr>
            <a:endParaRPr lang="en-US" sz="1400">
              <a:solidFill>
                <a:srgbClr val="333399"/>
              </a:solidFill>
            </a:endParaRPr>
          </a:p>
        </p:txBody>
      </p:sp>
      <p:sp>
        <p:nvSpPr>
          <p:cNvPr id="38916" name="Rectangle 5"/>
          <p:cNvSpPr>
            <a:spLocks noChangeArrowheads="1"/>
          </p:cNvSpPr>
          <p:nvPr/>
        </p:nvSpPr>
        <p:spPr bwMode="auto">
          <a:xfrm>
            <a:off x="0" y="6550223"/>
            <a:ext cx="4012637" cy="246221"/>
          </a:xfrm>
          <a:prstGeom prst="rect">
            <a:avLst/>
          </a:prstGeom>
          <a:noFill/>
          <a:ln w="9525" algn="ctr">
            <a:noFill/>
            <a:miter lim="800000"/>
            <a:headEnd/>
            <a:tailEnd/>
          </a:ln>
        </p:spPr>
        <p:txBody>
          <a:bodyPr wrap="none">
            <a:spAutoFit/>
          </a:bodyPr>
          <a:lstStyle/>
          <a:p>
            <a:pPr fontAlgn="base">
              <a:spcBef>
                <a:spcPct val="0"/>
              </a:spcBef>
              <a:spcAft>
                <a:spcPct val="0"/>
              </a:spcAft>
            </a:pPr>
            <a:r>
              <a:rPr lang="en-US" sz="1000" dirty="0">
                <a:solidFill>
                  <a:srgbClr val="333399"/>
                </a:solidFill>
              </a:rPr>
              <a:t>Source: Pew Hispanic </a:t>
            </a:r>
            <a:r>
              <a:rPr lang="en-US" sz="1000" dirty="0" smtClean="0">
                <a:solidFill>
                  <a:srgbClr val="333399"/>
                </a:solidFill>
              </a:rPr>
              <a:t>Center </a:t>
            </a:r>
            <a:r>
              <a:rPr lang="en-US" sz="1000" dirty="0">
                <a:solidFill>
                  <a:srgbClr val="333399"/>
                </a:solidFill>
              </a:rPr>
              <a:t>tabulations from the </a:t>
            </a:r>
            <a:r>
              <a:rPr lang="en-US" sz="1000" dirty="0" smtClean="0">
                <a:solidFill>
                  <a:srgbClr val="333399"/>
                </a:solidFill>
              </a:rPr>
              <a:t>March 2012 CPS</a:t>
            </a:r>
            <a:endParaRPr lang="en-US" sz="1000" dirty="0">
              <a:solidFill>
                <a:srgbClr val="333399"/>
              </a:solidFill>
            </a:endParaRPr>
          </a:p>
        </p:txBody>
      </p:sp>
      <p:graphicFrame>
        <p:nvGraphicFramePr>
          <p:cNvPr id="6" name="Chart 5"/>
          <p:cNvGraphicFramePr/>
          <p:nvPr/>
        </p:nvGraphicFramePr>
        <p:xfrm>
          <a:off x="990600" y="1752600"/>
          <a:ext cx="7077075" cy="4822825"/>
        </p:xfrm>
        <a:graphic>
          <a:graphicData uri="http://schemas.openxmlformats.org/drawingml/2006/chart">
            <c:chart xmlns:c="http://schemas.openxmlformats.org/drawingml/2006/chart" xmlns:r="http://schemas.openxmlformats.org/officeDocument/2006/relationships" r:id="rId3"/>
          </a:graphicData>
        </a:graphic>
      </p:graphicFrame>
      <p:sp>
        <p:nvSpPr>
          <p:cNvPr id="8" name="Slide Number Placeholder 12"/>
          <p:cNvSpPr>
            <a:spLocks noGrp="1"/>
          </p:cNvSpPr>
          <p:nvPr>
            <p:ph type="sldNum" sz="quarter" idx="4294967295"/>
          </p:nvPr>
        </p:nvSpPr>
        <p:spPr>
          <a:xfrm>
            <a:off x="7010400" y="6492875"/>
            <a:ext cx="2133600" cy="365125"/>
          </a:xfrm>
          <a:prstGeom prst="rect">
            <a:avLst/>
          </a:prstGeom>
        </p:spPr>
        <p:txBody>
          <a:bodyPr/>
          <a:lstStyle/>
          <a:p>
            <a:pPr algn="r"/>
            <a:fld id="{A49BB827-D17E-4BD4-BF71-2A2D504B0C6D}" type="slidenum">
              <a:rPr lang="en-US" smtClean="0">
                <a:solidFill>
                  <a:srgbClr val="333399"/>
                </a:solidFill>
              </a:rPr>
              <a:pPr algn="r"/>
              <a:t>1</a:t>
            </a:fld>
            <a:endParaRPr lang="en-US" dirty="0">
              <a:solidFill>
                <a:srgbClr val="333399"/>
              </a:solidFill>
            </a:endParaRPr>
          </a:p>
        </p:txBody>
      </p:sp>
      <p:sp>
        <p:nvSpPr>
          <p:cNvPr id="7" name="TextBox 6"/>
          <p:cNvSpPr txBox="1"/>
          <p:nvPr/>
        </p:nvSpPr>
        <p:spPr>
          <a:xfrm>
            <a:off x="4038600" y="0"/>
            <a:ext cx="762000" cy="415498"/>
          </a:xfrm>
          <a:prstGeom prst="rect">
            <a:avLst/>
          </a:prstGeom>
          <a:noFill/>
        </p:spPr>
        <p:txBody>
          <a:bodyPr wrap="square" rtlCol="0">
            <a:spAutoFit/>
          </a:bodyPr>
          <a:lstStyle/>
          <a:p>
            <a:pPr algn="ctr"/>
            <a:r>
              <a:rPr lang="en-US" sz="2000" b="1" dirty="0" smtClean="0"/>
              <a:t>I</a:t>
            </a:r>
            <a:endParaRPr lang="en-US" sz="2000" b="1" dirty="0"/>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457200" y="152400"/>
            <a:ext cx="8229600" cy="1143000"/>
          </a:xfrm>
          <a:solidFill>
            <a:srgbClr val="FFCC99"/>
          </a:solidFill>
        </p:spPr>
        <p:txBody>
          <a:bodyPr/>
          <a:lstStyle/>
          <a:p>
            <a:pPr eaLnBrk="1" hangingPunct="1"/>
            <a:r>
              <a:rPr lang="en-US" sz="3600" b="1" dirty="0" smtClean="0">
                <a:latin typeface="Trebuchet MS" pitchFamily="34" charset="0"/>
              </a:rPr>
              <a:t>Hispanic Eligible Voter </a:t>
            </a:r>
            <a:br>
              <a:rPr lang="en-US" sz="3600" b="1" dirty="0" smtClean="0">
                <a:latin typeface="Trebuchet MS" pitchFamily="34" charset="0"/>
              </a:rPr>
            </a:br>
            <a:r>
              <a:rPr lang="en-US" sz="3600" b="1" dirty="0" smtClean="0">
                <a:latin typeface="Trebuchet MS" pitchFamily="34" charset="0"/>
              </a:rPr>
              <a:t>and Registered Voter Trends</a:t>
            </a:r>
          </a:p>
        </p:txBody>
      </p:sp>
      <p:graphicFrame>
        <p:nvGraphicFramePr>
          <p:cNvPr id="12290" name="Object 3"/>
          <p:cNvGraphicFramePr>
            <a:graphicFrameLocks noGrp="1" noChangeAspect="1"/>
          </p:cNvGraphicFramePr>
          <p:nvPr>
            <p:ph sz="half" idx="1"/>
            <p:extLst>
              <p:ext uri="{D42A27DB-BD31-4B8C-83A1-F6EECF244321}">
                <p14:modId xmlns:p14="http://schemas.microsoft.com/office/powerpoint/2010/main" val="4075067772"/>
              </p:ext>
            </p:extLst>
          </p:nvPr>
        </p:nvGraphicFramePr>
        <p:xfrm>
          <a:off x="152400" y="1371600"/>
          <a:ext cx="8838780" cy="5127625"/>
        </p:xfrm>
        <a:graphic>
          <a:graphicData uri="http://schemas.openxmlformats.org/presentationml/2006/ole">
            <mc:AlternateContent xmlns:mc="http://schemas.openxmlformats.org/markup-compatibility/2006">
              <mc:Choice xmlns:v="urn:schemas-microsoft-com:vml" Requires="v">
                <p:oleObj spid="_x0000_s2052" name="Worksheet" r:id="rId4" imgW="8505808" imgH="4934079" progId="Excel.Sheet.8">
                  <p:embed/>
                </p:oleObj>
              </mc:Choice>
              <mc:Fallback>
                <p:oleObj name="Worksheet" r:id="rId4" imgW="8505808" imgH="4934079" progId="Excel.Sheet.8">
                  <p:embed/>
                  <p:pic>
                    <p:nvPicPr>
                      <p:cNvPr id="0" name="Picture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371600"/>
                        <a:ext cx="8838780" cy="5127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2" name="Text Box 4"/>
          <p:cNvSpPr txBox="1">
            <a:spLocks noChangeArrowheads="1"/>
          </p:cNvSpPr>
          <p:nvPr/>
        </p:nvSpPr>
        <p:spPr bwMode="auto">
          <a:xfrm>
            <a:off x="5867400" y="4724400"/>
            <a:ext cx="2797175" cy="1077912"/>
          </a:xfrm>
          <a:prstGeom prst="rect">
            <a:avLst/>
          </a:prstGeom>
          <a:noFill/>
          <a:ln w="9525" algn="ctr">
            <a:noFill/>
            <a:miter lim="800000"/>
            <a:headEnd/>
            <a:tailEnd/>
          </a:ln>
        </p:spPr>
        <p:txBody>
          <a:bodyPr wrap="none">
            <a:spAutoFit/>
          </a:bodyPr>
          <a:lstStyle/>
          <a:p>
            <a:pPr algn="ctr" fontAlgn="base">
              <a:spcBef>
                <a:spcPct val="0"/>
              </a:spcBef>
              <a:spcAft>
                <a:spcPct val="0"/>
              </a:spcAft>
            </a:pPr>
            <a:r>
              <a:rPr lang="en-US" sz="2400" b="1" dirty="0">
                <a:solidFill>
                  <a:srgbClr val="CC3300"/>
                </a:solidFill>
              </a:rPr>
              <a:t>No. of </a:t>
            </a:r>
          </a:p>
          <a:p>
            <a:pPr algn="ctr" fontAlgn="base">
              <a:spcBef>
                <a:spcPct val="0"/>
              </a:spcBef>
              <a:spcAft>
                <a:spcPct val="0"/>
              </a:spcAft>
            </a:pPr>
            <a:r>
              <a:rPr lang="en-US" sz="2400" b="1" dirty="0">
                <a:solidFill>
                  <a:srgbClr val="CC3300"/>
                </a:solidFill>
              </a:rPr>
              <a:t>Registered Voters</a:t>
            </a:r>
            <a:endParaRPr lang="en-US" sz="1600" b="1" dirty="0">
              <a:solidFill>
                <a:srgbClr val="CC3300"/>
              </a:solidFill>
            </a:endParaRPr>
          </a:p>
          <a:p>
            <a:pPr algn="ctr" fontAlgn="base">
              <a:spcBef>
                <a:spcPct val="0"/>
              </a:spcBef>
              <a:spcAft>
                <a:spcPct val="0"/>
              </a:spcAft>
            </a:pPr>
            <a:r>
              <a:rPr lang="en-US" sz="1600" b="1" dirty="0">
                <a:solidFill>
                  <a:srgbClr val="CC3300"/>
                </a:solidFill>
              </a:rPr>
              <a:t>(millions)</a:t>
            </a:r>
          </a:p>
        </p:txBody>
      </p:sp>
      <p:sp>
        <p:nvSpPr>
          <p:cNvPr id="12294" name="Rectangle 8"/>
          <p:cNvSpPr>
            <a:spLocks noChangeArrowheads="1"/>
          </p:cNvSpPr>
          <p:nvPr/>
        </p:nvSpPr>
        <p:spPr bwMode="auto">
          <a:xfrm>
            <a:off x="0" y="6457890"/>
            <a:ext cx="8839200" cy="400110"/>
          </a:xfrm>
          <a:prstGeom prst="rect">
            <a:avLst/>
          </a:prstGeom>
          <a:noFill/>
          <a:ln w="9525" algn="ctr">
            <a:noFill/>
            <a:miter lim="800000"/>
            <a:headEnd/>
            <a:tailEnd/>
          </a:ln>
        </p:spPr>
        <p:txBody>
          <a:bodyPr wrap="square">
            <a:spAutoFit/>
          </a:bodyPr>
          <a:lstStyle/>
          <a:p>
            <a:pPr fontAlgn="base">
              <a:spcBef>
                <a:spcPct val="0"/>
              </a:spcBef>
              <a:spcAft>
                <a:spcPct val="0"/>
              </a:spcAft>
            </a:pPr>
            <a:r>
              <a:rPr lang="en-US" sz="1000" dirty="0">
                <a:solidFill>
                  <a:srgbClr val="333399"/>
                </a:solidFill>
              </a:rPr>
              <a:t>Source: </a:t>
            </a:r>
            <a:r>
              <a:rPr lang="en-US" sz="1000" dirty="0" smtClean="0">
                <a:solidFill>
                  <a:srgbClr val="333399"/>
                </a:solidFill>
              </a:rPr>
              <a:t>For 1988 through 2010, Pew Hispanic Center tabulations of the Current Population Survey November Supplements; for 2012, Pew Hispanic Center tabulations of the August Current Population Survey.</a:t>
            </a:r>
            <a:endParaRPr lang="en-US" sz="1000" dirty="0">
              <a:solidFill>
                <a:srgbClr val="333399"/>
              </a:solidFill>
            </a:endParaRPr>
          </a:p>
        </p:txBody>
      </p:sp>
      <p:sp>
        <p:nvSpPr>
          <p:cNvPr id="12295" name="Text Box 4"/>
          <p:cNvSpPr txBox="1">
            <a:spLocks noChangeArrowheads="1"/>
          </p:cNvSpPr>
          <p:nvPr/>
        </p:nvSpPr>
        <p:spPr bwMode="auto">
          <a:xfrm>
            <a:off x="2438400" y="2286000"/>
            <a:ext cx="3252787" cy="708025"/>
          </a:xfrm>
          <a:prstGeom prst="rect">
            <a:avLst/>
          </a:prstGeom>
          <a:noFill/>
          <a:ln w="9525" algn="ctr">
            <a:noFill/>
            <a:miter lim="800000"/>
            <a:headEnd/>
            <a:tailEnd/>
          </a:ln>
        </p:spPr>
        <p:txBody>
          <a:bodyPr wrap="none">
            <a:spAutoFit/>
          </a:bodyPr>
          <a:lstStyle/>
          <a:p>
            <a:pPr algn="ctr" fontAlgn="base">
              <a:spcBef>
                <a:spcPct val="0"/>
              </a:spcBef>
              <a:spcAft>
                <a:spcPct val="0"/>
              </a:spcAft>
            </a:pPr>
            <a:r>
              <a:rPr lang="en-US" sz="2400" b="1" dirty="0">
                <a:solidFill>
                  <a:srgbClr val="5E2F23"/>
                </a:solidFill>
              </a:rPr>
              <a:t>No. of Eligible Voters</a:t>
            </a:r>
            <a:endParaRPr lang="en-US" sz="1600" b="1" dirty="0">
              <a:solidFill>
                <a:srgbClr val="5E2F23"/>
              </a:solidFill>
            </a:endParaRPr>
          </a:p>
          <a:p>
            <a:pPr algn="ctr" fontAlgn="base">
              <a:spcBef>
                <a:spcPct val="0"/>
              </a:spcBef>
              <a:spcAft>
                <a:spcPct val="0"/>
              </a:spcAft>
            </a:pPr>
            <a:r>
              <a:rPr lang="en-US" sz="1600" b="1" dirty="0">
                <a:solidFill>
                  <a:srgbClr val="5E2F23"/>
                </a:solidFill>
              </a:rPr>
              <a:t>(millions)</a:t>
            </a:r>
          </a:p>
        </p:txBody>
      </p:sp>
      <p:sp>
        <p:nvSpPr>
          <p:cNvPr id="7" name="Slide Number Placeholder 12"/>
          <p:cNvSpPr txBox="1">
            <a:spLocks/>
          </p:cNvSpPr>
          <p:nvPr/>
        </p:nvSpPr>
        <p:spPr>
          <a:xfrm>
            <a:off x="7010400" y="6492875"/>
            <a:ext cx="2133600" cy="365125"/>
          </a:xfrm>
          <a:prstGeom prst="rect">
            <a:avLst/>
          </a:prstGeom>
        </p:spPr>
        <p:txBody>
          <a:bodyPr/>
          <a:lstStyle/>
          <a:p>
            <a:pPr algn="r" fontAlgn="base">
              <a:spcBef>
                <a:spcPct val="0"/>
              </a:spcBef>
              <a:spcAft>
                <a:spcPct val="0"/>
              </a:spcAft>
              <a:defRPr/>
            </a:pPr>
            <a:fld id="{A49BB827-D17E-4BD4-BF71-2A2D504B0C6D}" type="slidenum">
              <a:rPr lang="en-US" sz="1200">
                <a:solidFill>
                  <a:srgbClr val="333399"/>
                </a:solidFill>
              </a:rPr>
              <a:pPr algn="r" fontAlgn="base">
                <a:spcBef>
                  <a:spcPct val="0"/>
                </a:spcBef>
                <a:spcAft>
                  <a:spcPct val="0"/>
                </a:spcAft>
                <a:defRPr/>
              </a:pPr>
              <a:t>2</a:t>
            </a:fld>
            <a:endParaRPr lang="en-US" sz="1200" dirty="0">
              <a:solidFill>
                <a:srgbClr val="333399"/>
              </a:solidFill>
            </a:endParaRPr>
          </a:p>
        </p:txBody>
      </p:sp>
    </p:spTree>
    <p:extLst>
      <p:ext uri="{BB962C8B-B14F-4D97-AF65-F5344CB8AC3E}">
        <p14:creationId xmlns:p14="http://schemas.microsoft.com/office/powerpoint/2010/main" val="1994845123"/>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455613" y="274638"/>
            <a:ext cx="8229600" cy="1143000"/>
          </a:xfrm>
          <a:solidFill>
            <a:srgbClr val="FFCC99"/>
          </a:solidFill>
        </p:spPr>
        <p:txBody>
          <a:bodyPr/>
          <a:lstStyle/>
          <a:p>
            <a:pPr eaLnBrk="1" hangingPunct="1"/>
            <a:r>
              <a:rPr lang="en-US" sz="3600" b="1" dirty="0" smtClean="0">
                <a:latin typeface="Trebuchet MS" pitchFamily="34" charset="0"/>
              </a:rPr>
              <a:t>Voter Turnout Rates </a:t>
            </a:r>
            <a:br>
              <a:rPr lang="en-US" sz="3600" b="1" dirty="0" smtClean="0">
                <a:latin typeface="Trebuchet MS" pitchFamily="34" charset="0"/>
              </a:rPr>
            </a:br>
            <a:r>
              <a:rPr lang="en-US" sz="3600" b="1" dirty="0" smtClean="0">
                <a:latin typeface="Trebuchet MS" pitchFamily="34" charset="0"/>
              </a:rPr>
              <a:t>in Presidential Elections</a:t>
            </a:r>
          </a:p>
        </p:txBody>
      </p:sp>
      <p:graphicFrame>
        <p:nvGraphicFramePr>
          <p:cNvPr id="10242" name="Object 3"/>
          <p:cNvGraphicFramePr>
            <a:graphicFrameLocks noGrp="1" noChangeAspect="1"/>
          </p:cNvGraphicFramePr>
          <p:nvPr>
            <p:ph sz="half" idx="1"/>
          </p:nvPr>
        </p:nvGraphicFramePr>
        <p:xfrm>
          <a:off x="155575" y="1447800"/>
          <a:ext cx="8564563" cy="4953000"/>
        </p:xfrm>
        <a:graphic>
          <a:graphicData uri="http://schemas.openxmlformats.org/presentationml/2006/ole">
            <mc:AlternateContent xmlns:mc="http://schemas.openxmlformats.org/markup-compatibility/2006">
              <mc:Choice xmlns:v="urn:schemas-microsoft-com:vml" Requires="v">
                <p:oleObj spid="_x0000_s21508" name="Worksheet" r:id="rId4" imgW="8763135" imgH="5067279" progId="Excel.Sheet.8">
                  <p:embed/>
                </p:oleObj>
              </mc:Choice>
              <mc:Fallback>
                <p:oleObj name="Worksheet" r:id="rId4" imgW="8763135" imgH="5067279" progId="Excel.Sheet.8">
                  <p:embed/>
                  <p:pic>
                    <p:nvPicPr>
                      <p:cNvPr id="0" name="Picture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1447800"/>
                        <a:ext cx="8564563" cy="495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5" name="Rectangle 5"/>
          <p:cNvSpPr>
            <a:spLocks noChangeArrowheads="1"/>
          </p:cNvSpPr>
          <p:nvPr/>
        </p:nvSpPr>
        <p:spPr bwMode="auto">
          <a:xfrm>
            <a:off x="5149079" y="1960789"/>
            <a:ext cx="2002472" cy="307777"/>
          </a:xfrm>
          <a:prstGeom prst="rect">
            <a:avLst/>
          </a:prstGeom>
          <a:noFill/>
          <a:ln w="9525" algn="ctr">
            <a:noFill/>
            <a:miter lim="800000"/>
            <a:headEnd/>
            <a:tailEnd/>
          </a:ln>
        </p:spPr>
        <p:txBody>
          <a:bodyPr wrap="none">
            <a:spAutoFit/>
          </a:bodyPr>
          <a:lstStyle/>
          <a:p>
            <a:pPr algn="ctr" fontAlgn="base">
              <a:spcBef>
                <a:spcPct val="0"/>
              </a:spcBef>
              <a:spcAft>
                <a:spcPct val="0"/>
              </a:spcAft>
            </a:pPr>
            <a:r>
              <a:rPr lang="en-US" sz="1400" b="1" dirty="0">
                <a:solidFill>
                  <a:srgbClr val="333399"/>
                </a:solidFill>
              </a:rPr>
              <a:t>White, non-Hispanics</a:t>
            </a:r>
          </a:p>
        </p:txBody>
      </p:sp>
      <p:sp>
        <p:nvSpPr>
          <p:cNvPr id="10246" name="Rectangle 6"/>
          <p:cNvSpPr>
            <a:spLocks noChangeArrowheads="1"/>
          </p:cNvSpPr>
          <p:nvPr/>
        </p:nvSpPr>
        <p:spPr bwMode="auto">
          <a:xfrm>
            <a:off x="6399170" y="3479120"/>
            <a:ext cx="1992853" cy="307777"/>
          </a:xfrm>
          <a:prstGeom prst="rect">
            <a:avLst/>
          </a:prstGeom>
          <a:noFill/>
          <a:ln w="9525" algn="ctr">
            <a:noFill/>
            <a:miter lim="800000"/>
            <a:headEnd/>
            <a:tailEnd/>
          </a:ln>
        </p:spPr>
        <p:txBody>
          <a:bodyPr wrap="none">
            <a:spAutoFit/>
          </a:bodyPr>
          <a:lstStyle/>
          <a:p>
            <a:pPr algn="ctr" fontAlgn="base">
              <a:spcBef>
                <a:spcPct val="0"/>
              </a:spcBef>
              <a:spcAft>
                <a:spcPct val="0"/>
              </a:spcAft>
            </a:pPr>
            <a:r>
              <a:rPr lang="en-US" sz="1400" b="1" dirty="0">
                <a:solidFill>
                  <a:srgbClr val="333399"/>
                </a:solidFill>
              </a:rPr>
              <a:t>Black, non-Hispanics</a:t>
            </a:r>
          </a:p>
        </p:txBody>
      </p:sp>
      <p:sp>
        <p:nvSpPr>
          <p:cNvPr id="10247" name="Rectangle 7"/>
          <p:cNvSpPr>
            <a:spLocks noChangeArrowheads="1"/>
          </p:cNvSpPr>
          <p:nvPr/>
        </p:nvSpPr>
        <p:spPr bwMode="auto">
          <a:xfrm>
            <a:off x="5891740" y="4588782"/>
            <a:ext cx="819455" cy="307777"/>
          </a:xfrm>
          <a:prstGeom prst="rect">
            <a:avLst/>
          </a:prstGeom>
          <a:noFill/>
          <a:ln w="9525" algn="ctr">
            <a:noFill/>
            <a:miter lim="800000"/>
            <a:headEnd/>
            <a:tailEnd/>
          </a:ln>
        </p:spPr>
        <p:txBody>
          <a:bodyPr wrap="none">
            <a:spAutoFit/>
          </a:bodyPr>
          <a:lstStyle/>
          <a:p>
            <a:pPr algn="ctr" fontAlgn="base">
              <a:spcBef>
                <a:spcPct val="0"/>
              </a:spcBef>
              <a:spcAft>
                <a:spcPct val="0"/>
              </a:spcAft>
            </a:pPr>
            <a:r>
              <a:rPr lang="en-US" sz="1400" b="1" dirty="0">
                <a:solidFill>
                  <a:srgbClr val="333399"/>
                </a:solidFill>
              </a:rPr>
              <a:t>Latinos</a:t>
            </a:r>
          </a:p>
        </p:txBody>
      </p:sp>
      <p:sp>
        <p:nvSpPr>
          <p:cNvPr id="10248" name="Rectangle 8"/>
          <p:cNvSpPr>
            <a:spLocks noChangeArrowheads="1"/>
          </p:cNvSpPr>
          <p:nvPr/>
        </p:nvSpPr>
        <p:spPr bwMode="auto">
          <a:xfrm>
            <a:off x="6731804" y="5497060"/>
            <a:ext cx="2052165" cy="307777"/>
          </a:xfrm>
          <a:prstGeom prst="rect">
            <a:avLst/>
          </a:prstGeom>
          <a:noFill/>
          <a:ln w="9525" algn="ctr">
            <a:noFill/>
            <a:miter lim="800000"/>
            <a:headEnd/>
            <a:tailEnd/>
          </a:ln>
        </p:spPr>
        <p:txBody>
          <a:bodyPr wrap="none">
            <a:spAutoFit/>
          </a:bodyPr>
          <a:lstStyle/>
          <a:p>
            <a:pPr algn="ctr" fontAlgn="base">
              <a:spcBef>
                <a:spcPct val="0"/>
              </a:spcBef>
              <a:spcAft>
                <a:spcPct val="0"/>
              </a:spcAft>
            </a:pPr>
            <a:r>
              <a:rPr lang="en-US" sz="1400" b="1" dirty="0">
                <a:solidFill>
                  <a:srgbClr val="333399"/>
                </a:solidFill>
              </a:rPr>
              <a:t>Asian, non-Hispanics </a:t>
            </a:r>
          </a:p>
        </p:txBody>
      </p:sp>
      <p:sp>
        <p:nvSpPr>
          <p:cNvPr id="9" name="Rectangle 4"/>
          <p:cNvSpPr>
            <a:spLocks noChangeArrowheads="1"/>
          </p:cNvSpPr>
          <p:nvPr/>
        </p:nvSpPr>
        <p:spPr bwMode="auto">
          <a:xfrm>
            <a:off x="0" y="6581001"/>
            <a:ext cx="5362365" cy="246221"/>
          </a:xfrm>
          <a:prstGeom prst="rect">
            <a:avLst/>
          </a:prstGeom>
          <a:noFill/>
          <a:ln w="9525" algn="ctr">
            <a:noFill/>
            <a:miter lim="800000"/>
            <a:headEnd/>
            <a:tailEnd/>
          </a:ln>
        </p:spPr>
        <p:txBody>
          <a:bodyPr wrap="none">
            <a:spAutoFit/>
          </a:bodyPr>
          <a:lstStyle/>
          <a:p>
            <a:pPr fontAlgn="base">
              <a:spcBef>
                <a:spcPct val="0"/>
              </a:spcBef>
              <a:spcAft>
                <a:spcPct val="0"/>
              </a:spcAft>
            </a:pPr>
            <a:r>
              <a:rPr lang="en-US" sz="1000" dirty="0">
                <a:solidFill>
                  <a:srgbClr val="333399"/>
                </a:solidFill>
              </a:rPr>
              <a:t>Source: Pew Hispanic Center tabulations from CPS November Supplements, various years </a:t>
            </a:r>
          </a:p>
        </p:txBody>
      </p:sp>
      <p:sp>
        <p:nvSpPr>
          <p:cNvPr id="10" name="Rectangle 4"/>
          <p:cNvSpPr>
            <a:spLocks noChangeArrowheads="1"/>
          </p:cNvSpPr>
          <p:nvPr/>
        </p:nvSpPr>
        <p:spPr bwMode="auto">
          <a:xfrm>
            <a:off x="2460625" y="1470025"/>
            <a:ext cx="4160113" cy="307777"/>
          </a:xfrm>
          <a:prstGeom prst="rect">
            <a:avLst/>
          </a:prstGeom>
          <a:noFill/>
          <a:ln w="9525" algn="ctr">
            <a:noFill/>
            <a:miter lim="800000"/>
            <a:headEnd/>
            <a:tailEnd/>
          </a:ln>
        </p:spPr>
        <p:txBody>
          <a:bodyPr wrap="none">
            <a:spAutoFit/>
          </a:bodyPr>
          <a:lstStyle/>
          <a:p>
            <a:pPr fontAlgn="base">
              <a:spcBef>
                <a:spcPct val="0"/>
              </a:spcBef>
              <a:spcAft>
                <a:spcPct val="0"/>
              </a:spcAft>
            </a:pPr>
            <a:r>
              <a:rPr lang="en-US" sz="1400" b="1" i="1" dirty="0" smtClean="0">
                <a:solidFill>
                  <a:srgbClr val="333399"/>
                </a:solidFill>
              </a:rPr>
              <a:t>% </a:t>
            </a:r>
            <a:r>
              <a:rPr lang="en-US" sz="1400" b="1" i="1" dirty="0">
                <a:solidFill>
                  <a:srgbClr val="333399"/>
                </a:solidFill>
              </a:rPr>
              <a:t>of U.S. citizens ages 18 and older who voted</a:t>
            </a:r>
          </a:p>
        </p:txBody>
      </p:sp>
      <p:sp>
        <p:nvSpPr>
          <p:cNvPr id="11" name="Slide Number Placeholder 12"/>
          <p:cNvSpPr txBox="1">
            <a:spLocks/>
          </p:cNvSpPr>
          <p:nvPr/>
        </p:nvSpPr>
        <p:spPr>
          <a:xfrm>
            <a:off x="7010400" y="6492875"/>
            <a:ext cx="2133600" cy="365125"/>
          </a:xfrm>
          <a:prstGeom prst="rect">
            <a:avLst/>
          </a:prstGeom>
        </p:spPr>
        <p:txBody>
          <a:bodyPr/>
          <a:lstStyle/>
          <a:p>
            <a:pPr algn="r" fontAlgn="base">
              <a:spcBef>
                <a:spcPct val="0"/>
              </a:spcBef>
              <a:spcAft>
                <a:spcPct val="0"/>
              </a:spcAft>
              <a:defRPr/>
            </a:pPr>
            <a:fld id="{A49BB827-D17E-4BD4-BF71-2A2D504B0C6D}" type="slidenum">
              <a:rPr lang="en-US" sz="1200" smtClean="0">
                <a:solidFill>
                  <a:srgbClr val="333399"/>
                </a:solidFill>
              </a:rPr>
              <a:pPr algn="r" fontAlgn="base">
                <a:spcBef>
                  <a:spcPct val="0"/>
                </a:spcBef>
                <a:spcAft>
                  <a:spcPct val="0"/>
                </a:spcAft>
                <a:defRPr/>
              </a:pPr>
              <a:t>3</a:t>
            </a:fld>
            <a:endParaRPr lang="en-US" sz="1200" dirty="0">
              <a:solidFill>
                <a:srgbClr val="333399"/>
              </a:solidFill>
            </a:endParaRP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457200" y="533400"/>
            <a:ext cx="8229600" cy="1023937"/>
          </a:xfrm>
          <a:prstGeom prst="rect">
            <a:avLst/>
          </a:prstGeom>
          <a:solidFill>
            <a:srgbClr val="FFCC99"/>
          </a:solid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600" b="1" kern="0" dirty="0" smtClean="0">
                <a:solidFill>
                  <a:srgbClr val="333399"/>
                </a:solidFill>
                <a:latin typeface="Trebuchet MS" pitchFamily="34" charset="0"/>
              </a:rPr>
              <a:t>Latinos, Religion and the Presidential Vote</a:t>
            </a:r>
          </a:p>
        </p:txBody>
      </p:sp>
      <p:sp>
        <p:nvSpPr>
          <p:cNvPr id="6" name="Rectangle 5"/>
          <p:cNvSpPr>
            <a:spLocks noChangeArrowheads="1"/>
          </p:cNvSpPr>
          <p:nvPr/>
        </p:nvSpPr>
        <p:spPr bwMode="auto">
          <a:xfrm>
            <a:off x="0" y="6581001"/>
            <a:ext cx="4894289" cy="246221"/>
          </a:xfrm>
          <a:prstGeom prst="rect">
            <a:avLst/>
          </a:prstGeom>
          <a:noFill/>
          <a:ln w="9525" algn="ctr">
            <a:noFill/>
            <a:miter lim="800000"/>
            <a:headEnd/>
            <a:tailEnd/>
          </a:ln>
        </p:spPr>
        <p:txBody>
          <a:bodyPr wrap="none">
            <a:spAutoFit/>
          </a:bodyPr>
          <a:lstStyle/>
          <a:p>
            <a:pPr fontAlgn="base">
              <a:spcBef>
                <a:spcPct val="0"/>
              </a:spcBef>
              <a:spcAft>
                <a:spcPct val="0"/>
              </a:spcAft>
            </a:pPr>
            <a:r>
              <a:rPr lang="en-US" sz="1000" dirty="0">
                <a:solidFill>
                  <a:srgbClr val="333399"/>
                </a:solidFill>
              </a:rPr>
              <a:t>Source: </a:t>
            </a:r>
            <a:r>
              <a:rPr lang="en-US" sz="1000" dirty="0" smtClean="0">
                <a:solidFill>
                  <a:srgbClr val="333399"/>
                </a:solidFill>
              </a:rPr>
              <a:t>Pew Hispanic Center, National Survey of Latinos, 2008; 2004 Exit Poll data</a:t>
            </a:r>
            <a:endParaRPr lang="en-US" sz="1000" dirty="0">
              <a:solidFill>
                <a:srgbClr val="333399"/>
              </a:solidFill>
            </a:endParaRPr>
          </a:p>
        </p:txBody>
      </p:sp>
      <p:sp>
        <p:nvSpPr>
          <p:cNvPr id="10" name="Text Placeholder 12"/>
          <p:cNvSpPr txBox="1">
            <a:spLocks/>
          </p:cNvSpPr>
          <p:nvPr/>
        </p:nvSpPr>
        <p:spPr>
          <a:xfrm>
            <a:off x="0" y="5715000"/>
            <a:ext cx="8972550" cy="695325"/>
          </a:xfrm>
          <a:prstGeom prst="rect">
            <a:avLst/>
          </a:prstGeom>
        </p:spPr>
        <p:txBody>
          <a:bodyPr>
            <a:noAutofit/>
          </a:bodyPr>
          <a:lstStyle/>
          <a:p>
            <a:pPr eaLnBrk="0" fontAlgn="base" hangingPunct="0">
              <a:spcBef>
                <a:spcPct val="20000"/>
              </a:spcBef>
              <a:spcAft>
                <a:spcPct val="0"/>
              </a:spcAft>
            </a:pPr>
            <a:r>
              <a:rPr lang="en-US" sz="1000" kern="0" dirty="0" smtClean="0">
                <a:solidFill>
                  <a:srgbClr val="000000"/>
                </a:solidFill>
              </a:rPr>
              <a:t>*In the 2004 exit poll </a:t>
            </a:r>
            <a:r>
              <a:rPr lang="en-US" sz="1000" dirty="0" smtClean="0">
                <a:solidFill>
                  <a:srgbClr val="000000"/>
                </a:solidFill>
              </a:rPr>
              <a:t>there was some debate about the results of national exit poll data for Hispanics. Analyses of state-by-state exit poll data and CPS data suggest Bush’s share of the Hispanic vote was closer to 40% than 44%. </a:t>
            </a:r>
          </a:p>
          <a:p>
            <a:pPr eaLnBrk="0" fontAlgn="base" hangingPunct="0">
              <a:spcBef>
                <a:spcPct val="20000"/>
              </a:spcBef>
              <a:spcAft>
                <a:spcPct val="0"/>
              </a:spcAft>
            </a:pPr>
            <a:endParaRPr lang="en-US" sz="800" dirty="0" smtClean="0">
              <a:solidFill>
                <a:srgbClr val="000000"/>
              </a:solidFill>
            </a:endParaRPr>
          </a:p>
          <a:p>
            <a:pPr eaLnBrk="0" fontAlgn="base" hangingPunct="0">
              <a:spcBef>
                <a:spcPct val="20000"/>
              </a:spcBef>
              <a:spcAft>
                <a:spcPct val="0"/>
              </a:spcAft>
            </a:pPr>
            <a:r>
              <a:rPr lang="en-US" sz="1000" dirty="0" smtClean="0">
                <a:solidFill>
                  <a:srgbClr val="000000"/>
                </a:solidFill>
              </a:rPr>
              <a:t>Note: In the 2008 data the religion question was asked somewhat differently than the current approach (“What is your religion—Catholic, Evangelical Christian, Protestant, or something else?” with no born-again follow up). Those who responded “don’t know” or refused to respond are excluded.</a:t>
            </a:r>
            <a:endParaRPr lang="en-US" sz="1000" kern="0" dirty="0">
              <a:solidFill>
                <a:srgbClr val="000000"/>
              </a:solidFill>
            </a:endParaRPr>
          </a:p>
        </p:txBody>
      </p:sp>
      <p:sp>
        <p:nvSpPr>
          <p:cNvPr id="7" name="Slide Number Placeholder 12"/>
          <p:cNvSpPr txBox="1">
            <a:spLocks/>
          </p:cNvSpPr>
          <p:nvPr/>
        </p:nvSpPr>
        <p:spPr>
          <a:xfrm>
            <a:off x="7010400" y="6492875"/>
            <a:ext cx="2133600" cy="365125"/>
          </a:xfrm>
          <a:prstGeom prst="rect">
            <a:avLst/>
          </a:prstGeom>
        </p:spPr>
        <p:txBody>
          <a:bodyPr/>
          <a:lstStyle/>
          <a:p>
            <a:pPr algn="r" fontAlgn="base">
              <a:spcBef>
                <a:spcPct val="0"/>
              </a:spcBef>
              <a:spcAft>
                <a:spcPct val="0"/>
              </a:spcAft>
              <a:defRPr/>
            </a:pPr>
            <a:fld id="{A49BB827-D17E-4BD4-BF71-2A2D504B0C6D}" type="slidenum">
              <a:rPr lang="en-US" sz="1200" smtClean="0">
                <a:solidFill>
                  <a:srgbClr val="333399"/>
                </a:solidFill>
              </a:rPr>
              <a:pPr algn="r" fontAlgn="base">
                <a:spcBef>
                  <a:spcPct val="0"/>
                </a:spcBef>
                <a:spcAft>
                  <a:spcPct val="0"/>
                </a:spcAft>
                <a:defRPr/>
              </a:pPr>
              <a:t>4</a:t>
            </a:fld>
            <a:endParaRPr lang="en-US" sz="1200" dirty="0">
              <a:solidFill>
                <a:srgbClr val="333399"/>
              </a:solidFill>
            </a:endParaRPr>
          </a:p>
        </p:txBody>
      </p:sp>
      <p:graphicFrame>
        <p:nvGraphicFramePr>
          <p:cNvPr id="8" name="Table 7"/>
          <p:cNvGraphicFramePr>
            <a:graphicFrameLocks noGrp="1"/>
          </p:cNvGraphicFramePr>
          <p:nvPr/>
        </p:nvGraphicFramePr>
        <p:xfrm>
          <a:off x="571497" y="2206625"/>
          <a:ext cx="8124832" cy="3194052"/>
        </p:xfrm>
        <a:graphic>
          <a:graphicData uri="http://schemas.openxmlformats.org/drawingml/2006/table">
            <a:tbl>
              <a:tblPr firstRow="1" bandRow="1">
                <a:tableStyleId>{5C22544A-7EE6-4342-B048-85BDC9FD1C3A}</a:tableStyleId>
              </a:tblPr>
              <a:tblGrid>
                <a:gridCol w="1733553"/>
                <a:gridCol w="914400"/>
                <a:gridCol w="1038225"/>
                <a:gridCol w="981075"/>
                <a:gridCol w="410767"/>
                <a:gridCol w="1015604"/>
                <a:gridCol w="1015604"/>
                <a:gridCol w="1015604"/>
              </a:tblGrid>
              <a:tr h="532342">
                <a:tc>
                  <a:txBody>
                    <a:bodyPr/>
                    <a:lstStyle/>
                    <a:p>
                      <a:endParaRPr lang="en-US" dirty="0"/>
                    </a:p>
                  </a:txBody>
                  <a:tcPr anchor="b"/>
                </a:tc>
                <a:tc>
                  <a:txBody>
                    <a:bodyPr/>
                    <a:lstStyle/>
                    <a:p>
                      <a:pPr algn="ctr"/>
                      <a:r>
                        <a:rPr lang="en-US" dirty="0" smtClean="0"/>
                        <a:t>Kerry</a:t>
                      </a:r>
                      <a:endParaRPr lang="en-US" dirty="0"/>
                    </a:p>
                  </a:txBody>
                  <a:tcPr anchor="b"/>
                </a:tc>
                <a:tc>
                  <a:txBody>
                    <a:bodyPr/>
                    <a:lstStyle/>
                    <a:p>
                      <a:pPr algn="ctr"/>
                      <a:r>
                        <a:rPr lang="en-US" dirty="0" smtClean="0"/>
                        <a:t>Bush</a:t>
                      </a:r>
                      <a:endParaRPr lang="en-US" dirty="0"/>
                    </a:p>
                  </a:txBody>
                  <a:tcPr anchor="b"/>
                </a:tc>
                <a:tc>
                  <a:txBody>
                    <a:bodyPr/>
                    <a:lstStyle/>
                    <a:p>
                      <a:pPr algn="ctr"/>
                      <a:r>
                        <a:rPr lang="en-US" dirty="0" smtClean="0"/>
                        <a:t>Other</a:t>
                      </a:r>
                      <a:endParaRPr lang="en-US" dirty="0"/>
                    </a:p>
                  </a:txBody>
                  <a:tcPr anchor="b"/>
                </a:tc>
                <a:tc>
                  <a:txBody>
                    <a:bodyPr/>
                    <a:lstStyle/>
                    <a:p>
                      <a:pPr algn="ctr"/>
                      <a:endParaRPr lang="en-US" dirty="0"/>
                    </a:p>
                  </a:txBody>
                  <a:tcPr anchor="b">
                    <a:solidFill>
                      <a:schemeClr val="bg2">
                        <a:lumMod val="10000"/>
                      </a:schemeClr>
                    </a:solidFill>
                  </a:tcPr>
                </a:tc>
                <a:tc>
                  <a:txBody>
                    <a:bodyPr/>
                    <a:lstStyle/>
                    <a:p>
                      <a:pPr algn="ctr"/>
                      <a:r>
                        <a:rPr lang="en-US" dirty="0" smtClean="0"/>
                        <a:t>Obama</a:t>
                      </a:r>
                      <a:endParaRPr lang="en-US" dirty="0"/>
                    </a:p>
                  </a:txBody>
                  <a:tcPr anchor="b"/>
                </a:tc>
                <a:tc>
                  <a:txBody>
                    <a:bodyPr/>
                    <a:lstStyle/>
                    <a:p>
                      <a:pPr algn="ctr"/>
                      <a:r>
                        <a:rPr lang="en-US" dirty="0" smtClean="0"/>
                        <a:t>McCain</a:t>
                      </a:r>
                      <a:endParaRPr lang="en-US" dirty="0"/>
                    </a:p>
                  </a:txBody>
                  <a:tcPr anchor="b"/>
                </a:tc>
                <a:tc>
                  <a:txBody>
                    <a:bodyPr/>
                    <a:lstStyle/>
                    <a:p>
                      <a:pPr algn="ctr"/>
                      <a:r>
                        <a:rPr lang="en-US" dirty="0" smtClean="0"/>
                        <a:t>Other</a:t>
                      </a:r>
                      <a:endParaRPr lang="en-US" dirty="0"/>
                    </a:p>
                  </a:txBody>
                  <a:tcPr anchor="b"/>
                </a:tc>
              </a:tr>
              <a:tr h="532342">
                <a:tc>
                  <a:txBody>
                    <a:bodyPr/>
                    <a:lstStyle/>
                    <a:p>
                      <a:endParaRPr lang="en-US" dirty="0"/>
                    </a:p>
                  </a:txBody>
                  <a:tcPr anchor="b"/>
                </a:tc>
                <a:tc>
                  <a:txBody>
                    <a:bodyPr/>
                    <a:lstStyle/>
                    <a:p>
                      <a:pPr algn="ctr"/>
                      <a:r>
                        <a:rPr lang="en-US" dirty="0" smtClean="0"/>
                        <a:t>%</a:t>
                      </a:r>
                      <a:endParaRPr lang="en-US" dirty="0"/>
                    </a:p>
                  </a:txBody>
                  <a:tcPr anchor="b"/>
                </a:tc>
                <a:tc>
                  <a:txBody>
                    <a:bodyPr/>
                    <a:lstStyle/>
                    <a:p>
                      <a:pPr algn="ctr"/>
                      <a:r>
                        <a:rPr lang="en-US" dirty="0" smtClean="0"/>
                        <a:t>%</a:t>
                      </a:r>
                      <a:endParaRPr lang="en-US" dirty="0"/>
                    </a:p>
                  </a:txBody>
                  <a:tcPr anchor="b"/>
                </a:tc>
                <a:tc>
                  <a:txBody>
                    <a:bodyPr/>
                    <a:lstStyle/>
                    <a:p>
                      <a:pPr algn="ctr"/>
                      <a:r>
                        <a:rPr lang="en-US" dirty="0" smtClean="0"/>
                        <a:t>%</a:t>
                      </a:r>
                      <a:endParaRPr lang="en-US" dirty="0"/>
                    </a:p>
                  </a:txBody>
                  <a:tcPr anchor="b"/>
                </a:tc>
                <a:tc>
                  <a:txBody>
                    <a:bodyPr/>
                    <a:lstStyle/>
                    <a:p>
                      <a:pPr algn="ctr"/>
                      <a:endParaRPr lang="en-US" dirty="0"/>
                    </a:p>
                  </a:txBody>
                  <a:tcPr anchor="b">
                    <a:solidFill>
                      <a:schemeClr val="bg2">
                        <a:lumMod val="10000"/>
                      </a:schemeClr>
                    </a:solidFill>
                  </a:tcPr>
                </a:tc>
                <a:tc>
                  <a:txBody>
                    <a:bodyPr/>
                    <a:lstStyle/>
                    <a:p>
                      <a:pPr algn="ctr"/>
                      <a:r>
                        <a:rPr lang="en-US" dirty="0" smtClean="0"/>
                        <a:t>%</a:t>
                      </a:r>
                      <a:endParaRPr lang="en-US" dirty="0"/>
                    </a:p>
                  </a:txBody>
                  <a:tcPr anchor="b"/>
                </a:tc>
                <a:tc>
                  <a:txBody>
                    <a:bodyPr/>
                    <a:lstStyle/>
                    <a:p>
                      <a:pPr algn="ctr"/>
                      <a:r>
                        <a:rPr lang="en-US" dirty="0" smtClean="0"/>
                        <a:t>%</a:t>
                      </a:r>
                      <a:endParaRPr lang="en-US" dirty="0"/>
                    </a:p>
                  </a:txBody>
                  <a:tcPr anchor="b"/>
                </a:tc>
                <a:tc>
                  <a:txBody>
                    <a:bodyPr/>
                    <a:lstStyle/>
                    <a:p>
                      <a:pPr algn="ctr"/>
                      <a:r>
                        <a:rPr lang="en-US" dirty="0" smtClean="0"/>
                        <a:t>%</a:t>
                      </a:r>
                      <a:endParaRPr lang="en-US" dirty="0"/>
                    </a:p>
                  </a:txBody>
                  <a:tcPr anchor="b"/>
                </a:tc>
              </a:tr>
              <a:tr h="532342">
                <a:tc>
                  <a:txBody>
                    <a:bodyPr/>
                    <a:lstStyle/>
                    <a:p>
                      <a:r>
                        <a:rPr lang="en-US" b="1" dirty="0" smtClean="0"/>
                        <a:t>Latinos</a:t>
                      </a:r>
                      <a:endParaRPr lang="en-US" b="1" dirty="0"/>
                    </a:p>
                  </a:txBody>
                  <a:tcPr anchor="b"/>
                </a:tc>
                <a:tc>
                  <a:txBody>
                    <a:bodyPr/>
                    <a:lstStyle/>
                    <a:p>
                      <a:pPr algn="ctr"/>
                      <a:r>
                        <a:rPr lang="en-US" dirty="0" smtClean="0"/>
                        <a:t>53</a:t>
                      </a:r>
                      <a:endParaRPr lang="en-US" dirty="0"/>
                    </a:p>
                  </a:txBody>
                  <a:tcPr anchor="b"/>
                </a:tc>
                <a:tc>
                  <a:txBody>
                    <a:bodyPr/>
                    <a:lstStyle/>
                    <a:p>
                      <a:pPr algn="ctr"/>
                      <a:r>
                        <a:rPr lang="en-US" dirty="0" smtClean="0"/>
                        <a:t> 44*</a:t>
                      </a:r>
                      <a:endParaRPr lang="en-US" dirty="0"/>
                    </a:p>
                  </a:txBody>
                  <a:tcPr anchor="b"/>
                </a:tc>
                <a:tc>
                  <a:txBody>
                    <a:bodyPr/>
                    <a:lstStyle/>
                    <a:p>
                      <a:pPr algn="ctr"/>
                      <a:r>
                        <a:rPr lang="en-US" dirty="0" smtClean="0"/>
                        <a:t>3</a:t>
                      </a:r>
                      <a:endParaRPr lang="en-US" dirty="0"/>
                    </a:p>
                  </a:txBody>
                  <a:tcPr anchor="b"/>
                </a:tc>
                <a:tc>
                  <a:txBody>
                    <a:bodyPr/>
                    <a:lstStyle/>
                    <a:p>
                      <a:pPr algn="ctr"/>
                      <a:endParaRPr lang="en-US" dirty="0"/>
                    </a:p>
                  </a:txBody>
                  <a:tcPr anchor="b">
                    <a:solidFill>
                      <a:schemeClr val="bg2">
                        <a:lumMod val="10000"/>
                      </a:schemeClr>
                    </a:solidFill>
                  </a:tcPr>
                </a:tc>
                <a:tc>
                  <a:txBody>
                    <a:bodyPr/>
                    <a:lstStyle/>
                    <a:p>
                      <a:pPr algn="ctr"/>
                      <a:r>
                        <a:rPr lang="en-US" dirty="0" smtClean="0"/>
                        <a:t>74</a:t>
                      </a:r>
                      <a:endParaRPr lang="en-US" dirty="0"/>
                    </a:p>
                  </a:txBody>
                  <a:tcPr anchor="b"/>
                </a:tc>
                <a:tc>
                  <a:txBody>
                    <a:bodyPr/>
                    <a:lstStyle/>
                    <a:p>
                      <a:pPr algn="ctr"/>
                      <a:r>
                        <a:rPr lang="en-US" dirty="0" smtClean="0"/>
                        <a:t>22</a:t>
                      </a:r>
                      <a:endParaRPr lang="en-US" dirty="0"/>
                    </a:p>
                  </a:txBody>
                  <a:tcPr anchor="b"/>
                </a:tc>
                <a:tc>
                  <a:txBody>
                    <a:bodyPr/>
                    <a:lstStyle/>
                    <a:p>
                      <a:pPr algn="ctr"/>
                      <a:r>
                        <a:rPr lang="en-US" dirty="0" smtClean="0"/>
                        <a:t>4</a:t>
                      </a:r>
                      <a:endParaRPr lang="en-US" dirty="0"/>
                    </a:p>
                  </a:txBody>
                  <a:tcPr anchor="b"/>
                </a:tc>
              </a:tr>
              <a:tr h="532342">
                <a:tc>
                  <a:txBody>
                    <a:bodyPr/>
                    <a:lstStyle/>
                    <a:p>
                      <a:r>
                        <a:rPr lang="en-US" dirty="0" smtClean="0"/>
                        <a:t>   Catholic</a:t>
                      </a:r>
                      <a:endParaRPr lang="en-US" dirty="0"/>
                    </a:p>
                  </a:txBody>
                  <a:tcPr anchor="b"/>
                </a:tc>
                <a:tc>
                  <a:txBody>
                    <a:bodyPr/>
                    <a:lstStyle/>
                    <a:p>
                      <a:pPr algn="ctr"/>
                      <a:r>
                        <a:rPr lang="en-US" dirty="0" smtClean="0"/>
                        <a:t>58</a:t>
                      </a:r>
                      <a:endParaRPr lang="en-US" dirty="0"/>
                    </a:p>
                  </a:txBody>
                  <a:tcPr anchor="b"/>
                </a:tc>
                <a:tc>
                  <a:txBody>
                    <a:bodyPr/>
                    <a:lstStyle/>
                    <a:p>
                      <a:pPr algn="ctr"/>
                      <a:r>
                        <a:rPr lang="en-US" dirty="0" smtClean="0"/>
                        <a:t>39</a:t>
                      </a:r>
                      <a:endParaRPr lang="en-US" dirty="0"/>
                    </a:p>
                  </a:txBody>
                  <a:tcPr anchor="b"/>
                </a:tc>
                <a:tc>
                  <a:txBody>
                    <a:bodyPr/>
                    <a:lstStyle/>
                    <a:p>
                      <a:pPr algn="ctr"/>
                      <a:r>
                        <a:rPr lang="en-US" dirty="0" smtClean="0"/>
                        <a:t>3</a:t>
                      </a:r>
                      <a:endParaRPr lang="en-US" dirty="0"/>
                    </a:p>
                  </a:txBody>
                  <a:tcPr anchor="b"/>
                </a:tc>
                <a:tc>
                  <a:txBody>
                    <a:bodyPr/>
                    <a:lstStyle/>
                    <a:p>
                      <a:pPr algn="ctr"/>
                      <a:endParaRPr lang="en-US" dirty="0"/>
                    </a:p>
                  </a:txBody>
                  <a:tcPr anchor="b">
                    <a:solidFill>
                      <a:schemeClr val="bg2">
                        <a:lumMod val="10000"/>
                      </a:schemeClr>
                    </a:solidFill>
                  </a:tcPr>
                </a:tc>
                <a:tc>
                  <a:txBody>
                    <a:bodyPr/>
                    <a:lstStyle/>
                    <a:p>
                      <a:pPr algn="ctr"/>
                      <a:r>
                        <a:rPr lang="en-US" dirty="0" smtClean="0"/>
                        <a:t>81</a:t>
                      </a:r>
                      <a:endParaRPr lang="en-US" dirty="0"/>
                    </a:p>
                  </a:txBody>
                  <a:tcPr anchor="b"/>
                </a:tc>
                <a:tc>
                  <a:txBody>
                    <a:bodyPr/>
                    <a:lstStyle/>
                    <a:p>
                      <a:pPr algn="ctr"/>
                      <a:r>
                        <a:rPr lang="en-US" dirty="0" smtClean="0"/>
                        <a:t>16</a:t>
                      </a:r>
                      <a:endParaRPr lang="en-US" dirty="0"/>
                    </a:p>
                  </a:txBody>
                  <a:tcPr anchor="b"/>
                </a:tc>
                <a:tc>
                  <a:txBody>
                    <a:bodyPr/>
                    <a:lstStyle/>
                    <a:p>
                      <a:pPr algn="ctr"/>
                      <a:r>
                        <a:rPr lang="en-US" dirty="0" smtClean="0"/>
                        <a:t>3</a:t>
                      </a:r>
                      <a:endParaRPr lang="en-US" dirty="0"/>
                    </a:p>
                  </a:txBody>
                  <a:tcPr anchor="b"/>
                </a:tc>
              </a:tr>
              <a:tr h="532342">
                <a:tc>
                  <a:txBody>
                    <a:bodyPr/>
                    <a:lstStyle/>
                    <a:p>
                      <a:r>
                        <a:rPr lang="en-US" dirty="0" smtClean="0"/>
                        <a:t>   Protestant</a:t>
                      </a:r>
                      <a:endParaRPr lang="en-US" dirty="0"/>
                    </a:p>
                  </a:txBody>
                  <a:tcPr anchor="b"/>
                </a:tc>
                <a:tc>
                  <a:txBody>
                    <a:bodyPr/>
                    <a:lstStyle/>
                    <a:p>
                      <a:pPr algn="ctr"/>
                      <a:r>
                        <a:rPr lang="en-US" dirty="0" smtClean="0"/>
                        <a:t>40</a:t>
                      </a:r>
                      <a:endParaRPr lang="en-US" dirty="0"/>
                    </a:p>
                  </a:txBody>
                  <a:tcPr anchor="b"/>
                </a:tc>
                <a:tc>
                  <a:txBody>
                    <a:bodyPr/>
                    <a:lstStyle/>
                    <a:p>
                      <a:pPr algn="ctr"/>
                      <a:r>
                        <a:rPr lang="en-US" dirty="0" smtClean="0"/>
                        <a:t>58</a:t>
                      </a:r>
                      <a:endParaRPr lang="en-US" dirty="0"/>
                    </a:p>
                  </a:txBody>
                  <a:tcPr anchor="b"/>
                </a:tc>
                <a:tc>
                  <a:txBody>
                    <a:bodyPr/>
                    <a:lstStyle/>
                    <a:p>
                      <a:pPr algn="ctr"/>
                      <a:r>
                        <a:rPr lang="en-US" dirty="0" smtClean="0"/>
                        <a:t>1</a:t>
                      </a:r>
                      <a:endParaRPr lang="en-US" dirty="0"/>
                    </a:p>
                  </a:txBody>
                  <a:tcPr anchor="b"/>
                </a:tc>
                <a:tc>
                  <a:txBody>
                    <a:bodyPr/>
                    <a:lstStyle/>
                    <a:p>
                      <a:pPr algn="ctr"/>
                      <a:endParaRPr lang="en-US" dirty="0"/>
                    </a:p>
                  </a:txBody>
                  <a:tcPr anchor="b">
                    <a:solidFill>
                      <a:schemeClr val="bg2">
                        <a:lumMod val="10000"/>
                      </a:schemeClr>
                    </a:solidFill>
                  </a:tcPr>
                </a:tc>
                <a:tc>
                  <a:txBody>
                    <a:bodyPr/>
                    <a:lstStyle/>
                    <a:p>
                      <a:pPr algn="ctr"/>
                      <a:r>
                        <a:rPr lang="en-US" dirty="0" smtClean="0"/>
                        <a:t>62</a:t>
                      </a:r>
                      <a:endParaRPr lang="en-US" dirty="0"/>
                    </a:p>
                  </a:txBody>
                  <a:tcPr anchor="b"/>
                </a:tc>
                <a:tc>
                  <a:txBody>
                    <a:bodyPr/>
                    <a:lstStyle/>
                    <a:p>
                      <a:pPr algn="ctr"/>
                      <a:r>
                        <a:rPr lang="en-US" dirty="0" smtClean="0"/>
                        <a:t>34</a:t>
                      </a:r>
                      <a:endParaRPr lang="en-US" dirty="0"/>
                    </a:p>
                  </a:txBody>
                  <a:tcPr anchor="b"/>
                </a:tc>
                <a:tc>
                  <a:txBody>
                    <a:bodyPr/>
                    <a:lstStyle/>
                    <a:p>
                      <a:pPr algn="ctr"/>
                      <a:r>
                        <a:rPr lang="en-US" dirty="0" smtClean="0"/>
                        <a:t>4</a:t>
                      </a:r>
                      <a:endParaRPr lang="en-US" dirty="0"/>
                    </a:p>
                  </a:txBody>
                  <a:tcPr anchor="b"/>
                </a:tc>
              </a:tr>
              <a:tr h="532342">
                <a:tc>
                  <a:txBody>
                    <a:bodyPr/>
                    <a:lstStyle/>
                    <a:p>
                      <a:r>
                        <a:rPr lang="en-US" dirty="0" smtClean="0"/>
                        <a:t>      </a:t>
                      </a:r>
                      <a:r>
                        <a:rPr lang="en-US" i="1" dirty="0" smtClean="0"/>
                        <a:t>Evangelical</a:t>
                      </a:r>
                      <a:endParaRPr lang="en-US" dirty="0"/>
                    </a:p>
                  </a:txBody>
                  <a:tcPr anchor="b"/>
                </a:tc>
                <a:tc>
                  <a:txBody>
                    <a:bodyPr/>
                    <a:lstStyle/>
                    <a:p>
                      <a:pPr algn="ctr"/>
                      <a:r>
                        <a:rPr lang="en-US" i="1" dirty="0" smtClean="0"/>
                        <a:t>29</a:t>
                      </a:r>
                      <a:endParaRPr lang="en-US" i="1" dirty="0"/>
                    </a:p>
                  </a:txBody>
                  <a:tcPr anchor="b"/>
                </a:tc>
                <a:tc>
                  <a:txBody>
                    <a:bodyPr/>
                    <a:lstStyle/>
                    <a:p>
                      <a:pPr algn="ctr"/>
                      <a:r>
                        <a:rPr lang="en-US" i="1" dirty="0" smtClean="0"/>
                        <a:t>69</a:t>
                      </a:r>
                      <a:endParaRPr lang="en-US" i="1" dirty="0"/>
                    </a:p>
                  </a:txBody>
                  <a:tcPr anchor="b"/>
                </a:tc>
                <a:tc>
                  <a:txBody>
                    <a:bodyPr/>
                    <a:lstStyle/>
                    <a:p>
                      <a:pPr algn="ctr"/>
                      <a:r>
                        <a:rPr lang="en-US" i="1" dirty="0" smtClean="0"/>
                        <a:t>2</a:t>
                      </a:r>
                      <a:endParaRPr lang="en-US" i="1" dirty="0"/>
                    </a:p>
                  </a:txBody>
                  <a:tcPr anchor="b"/>
                </a:tc>
                <a:tc>
                  <a:txBody>
                    <a:bodyPr/>
                    <a:lstStyle/>
                    <a:p>
                      <a:pPr algn="ctr"/>
                      <a:endParaRPr lang="en-US" dirty="0"/>
                    </a:p>
                  </a:txBody>
                  <a:tcPr anchor="b">
                    <a:solidFill>
                      <a:schemeClr val="bg2">
                        <a:lumMod val="10000"/>
                      </a:schemeClr>
                    </a:solidFill>
                  </a:tcPr>
                </a:tc>
                <a:tc>
                  <a:txBody>
                    <a:bodyPr/>
                    <a:lstStyle/>
                    <a:p>
                      <a:pPr algn="ctr"/>
                      <a:r>
                        <a:rPr lang="en-US" i="1" dirty="0" smtClean="0"/>
                        <a:t>60</a:t>
                      </a:r>
                      <a:endParaRPr lang="en-US" i="1" dirty="0"/>
                    </a:p>
                  </a:txBody>
                  <a:tcPr anchor="b"/>
                </a:tc>
                <a:tc>
                  <a:txBody>
                    <a:bodyPr/>
                    <a:lstStyle/>
                    <a:p>
                      <a:pPr algn="ctr"/>
                      <a:r>
                        <a:rPr lang="en-US" i="1" dirty="0" smtClean="0"/>
                        <a:t>36</a:t>
                      </a:r>
                      <a:endParaRPr lang="en-US" i="1" dirty="0"/>
                    </a:p>
                  </a:txBody>
                  <a:tcPr anchor="b"/>
                </a:tc>
                <a:tc>
                  <a:txBody>
                    <a:bodyPr/>
                    <a:lstStyle/>
                    <a:p>
                      <a:pPr algn="ctr"/>
                      <a:r>
                        <a:rPr lang="en-US" i="1" dirty="0" smtClean="0"/>
                        <a:t>4</a:t>
                      </a:r>
                      <a:endParaRPr lang="en-US" i="1" dirty="0"/>
                    </a:p>
                  </a:txBody>
                  <a:tcPr anchor="b"/>
                </a:tc>
              </a:tr>
            </a:tbl>
          </a:graphicData>
        </a:graphic>
      </p:graphicFrame>
      <p:sp>
        <p:nvSpPr>
          <p:cNvPr id="9" name="TextBox 8"/>
          <p:cNvSpPr txBox="1"/>
          <p:nvPr/>
        </p:nvSpPr>
        <p:spPr>
          <a:xfrm>
            <a:off x="3028950" y="1581150"/>
            <a:ext cx="1352550" cy="523220"/>
          </a:xfrm>
          <a:prstGeom prst="rect">
            <a:avLst/>
          </a:prstGeom>
          <a:noFill/>
        </p:spPr>
        <p:txBody>
          <a:bodyPr wrap="square" rtlCol="0">
            <a:spAutoFit/>
          </a:bodyPr>
          <a:lstStyle/>
          <a:p>
            <a:pPr algn="ctr" fontAlgn="base">
              <a:spcBef>
                <a:spcPct val="0"/>
              </a:spcBef>
              <a:spcAft>
                <a:spcPct val="0"/>
              </a:spcAft>
            </a:pPr>
            <a:r>
              <a:rPr lang="en-US" sz="2800" b="1" u="sng" dirty="0" smtClean="0">
                <a:solidFill>
                  <a:srgbClr val="FFCC99">
                    <a:lumMod val="25000"/>
                  </a:srgbClr>
                </a:solidFill>
              </a:rPr>
              <a:t>2004</a:t>
            </a:r>
            <a:endParaRPr lang="en-US" sz="2800" b="1" u="sng" dirty="0">
              <a:solidFill>
                <a:srgbClr val="FFCC99">
                  <a:lumMod val="25000"/>
                </a:srgbClr>
              </a:solidFill>
            </a:endParaRPr>
          </a:p>
        </p:txBody>
      </p:sp>
      <p:sp>
        <p:nvSpPr>
          <p:cNvPr id="11" name="TextBox 10"/>
          <p:cNvSpPr txBox="1"/>
          <p:nvPr/>
        </p:nvSpPr>
        <p:spPr>
          <a:xfrm>
            <a:off x="6496050" y="1581150"/>
            <a:ext cx="1352550" cy="523220"/>
          </a:xfrm>
          <a:prstGeom prst="rect">
            <a:avLst/>
          </a:prstGeom>
          <a:noFill/>
        </p:spPr>
        <p:txBody>
          <a:bodyPr wrap="square" rtlCol="0">
            <a:spAutoFit/>
          </a:bodyPr>
          <a:lstStyle/>
          <a:p>
            <a:pPr algn="ctr" fontAlgn="base">
              <a:spcBef>
                <a:spcPct val="0"/>
              </a:spcBef>
              <a:spcAft>
                <a:spcPct val="0"/>
              </a:spcAft>
            </a:pPr>
            <a:r>
              <a:rPr lang="en-US" sz="2800" b="1" u="sng" dirty="0" smtClean="0">
                <a:solidFill>
                  <a:srgbClr val="FFCC99">
                    <a:lumMod val="25000"/>
                  </a:srgbClr>
                </a:solidFill>
              </a:rPr>
              <a:t>2008</a:t>
            </a:r>
            <a:endParaRPr lang="en-US" sz="2800" b="1" u="sng" dirty="0">
              <a:solidFill>
                <a:srgbClr val="FFCC99">
                  <a:lumMod val="25000"/>
                </a:srgbClr>
              </a:solidFill>
            </a:endParaRPr>
          </a:p>
        </p:txBody>
      </p:sp>
      <p:sp>
        <p:nvSpPr>
          <p:cNvPr id="12" name="TextBox 11"/>
          <p:cNvSpPr txBox="1"/>
          <p:nvPr/>
        </p:nvSpPr>
        <p:spPr>
          <a:xfrm>
            <a:off x="4114800" y="0"/>
            <a:ext cx="762000" cy="400110"/>
          </a:xfrm>
          <a:prstGeom prst="rect">
            <a:avLst/>
          </a:prstGeom>
          <a:noFill/>
        </p:spPr>
        <p:txBody>
          <a:bodyPr wrap="square" rtlCol="0">
            <a:spAutoFit/>
          </a:bodyPr>
          <a:lstStyle/>
          <a:p>
            <a:pPr algn="ctr"/>
            <a:r>
              <a:rPr lang="en-US" sz="2000" b="1" dirty="0" smtClean="0"/>
              <a:t>II</a:t>
            </a:r>
            <a:endParaRPr lang="en-US" sz="2000" b="1" dirty="0"/>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02" name="Rectangle 2"/>
          <p:cNvSpPr>
            <a:spLocks noGrp="1" noChangeArrowheads="1"/>
          </p:cNvSpPr>
          <p:nvPr>
            <p:ph type="title" idx="4294967295"/>
          </p:nvPr>
        </p:nvSpPr>
        <p:spPr>
          <a:xfrm>
            <a:off x="457200" y="228600"/>
            <a:ext cx="8229600" cy="1143000"/>
          </a:xfrm>
          <a:solidFill>
            <a:srgbClr val="FFCC99"/>
          </a:solidFill>
        </p:spPr>
        <p:txBody>
          <a:bodyPr/>
          <a:lstStyle/>
          <a:p>
            <a:pPr eaLnBrk="1" hangingPunct="1"/>
            <a:r>
              <a:rPr lang="en-US" sz="3600" b="1" dirty="0" smtClean="0">
                <a:latin typeface="Trebuchet MS" pitchFamily="34" charset="0"/>
              </a:rPr>
              <a:t>Party Affiliation among Latino Registered Voters</a:t>
            </a:r>
          </a:p>
        </p:txBody>
      </p:sp>
      <p:sp>
        <p:nvSpPr>
          <p:cNvPr id="563203" name="Rectangle 4"/>
          <p:cNvSpPr>
            <a:spLocks noChangeArrowheads="1"/>
          </p:cNvSpPr>
          <p:nvPr/>
        </p:nvSpPr>
        <p:spPr bwMode="auto">
          <a:xfrm>
            <a:off x="355600" y="1604963"/>
            <a:ext cx="184150" cy="307975"/>
          </a:xfrm>
          <a:prstGeom prst="rect">
            <a:avLst/>
          </a:prstGeom>
          <a:noFill/>
          <a:ln w="9525" algn="ctr">
            <a:noFill/>
            <a:miter lim="800000"/>
            <a:headEnd/>
            <a:tailEnd/>
          </a:ln>
        </p:spPr>
        <p:txBody>
          <a:bodyPr wrap="none">
            <a:spAutoFit/>
          </a:bodyPr>
          <a:lstStyle/>
          <a:p>
            <a:pPr algn="ctr" fontAlgn="base">
              <a:spcBef>
                <a:spcPct val="0"/>
              </a:spcBef>
              <a:spcAft>
                <a:spcPct val="0"/>
              </a:spcAft>
            </a:pPr>
            <a:endParaRPr lang="en-US" sz="1400">
              <a:solidFill>
                <a:srgbClr val="333399"/>
              </a:solidFill>
            </a:endParaRPr>
          </a:p>
        </p:txBody>
      </p:sp>
      <p:sp>
        <p:nvSpPr>
          <p:cNvPr id="563204" name="Rectangle 5"/>
          <p:cNvSpPr>
            <a:spLocks noChangeArrowheads="1"/>
          </p:cNvSpPr>
          <p:nvPr/>
        </p:nvSpPr>
        <p:spPr bwMode="auto">
          <a:xfrm>
            <a:off x="0" y="6611779"/>
            <a:ext cx="4240263" cy="246221"/>
          </a:xfrm>
          <a:prstGeom prst="rect">
            <a:avLst/>
          </a:prstGeom>
          <a:noFill/>
          <a:ln w="9525" algn="ctr">
            <a:noFill/>
            <a:miter lim="800000"/>
            <a:headEnd/>
            <a:tailEnd/>
          </a:ln>
        </p:spPr>
        <p:txBody>
          <a:bodyPr wrap="none">
            <a:spAutoFit/>
          </a:bodyPr>
          <a:lstStyle/>
          <a:p>
            <a:pPr fontAlgn="base">
              <a:spcBef>
                <a:spcPct val="0"/>
              </a:spcBef>
              <a:spcAft>
                <a:spcPct val="0"/>
              </a:spcAft>
            </a:pPr>
            <a:r>
              <a:rPr lang="en-US" sz="1000" dirty="0">
                <a:solidFill>
                  <a:srgbClr val="333399"/>
                </a:solidFill>
              </a:rPr>
              <a:t>Source: Pew Hispanic Center, National Survey of Latinos, various </a:t>
            </a:r>
            <a:r>
              <a:rPr lang="en-US" sz="1000" dirty="0" smtClean="0">
                <a:solidFill>
                  <a:srgbClr val="333399"/>
                </a:solidFill>
              </a:rPr>
              <a:t>years.</a:t>
            </a:r>
            <a:endParaRPr lang="en-US" sz="1000" dirty="0">
              <a:solidFill>
                <a:srgbClr val="333399"/>
              </a:solidFill>
            </a:endParaRPr>
          </a:p>
        </p:txBody>
      </p:sp>
      <p:sp>
        <p:nvSpPr>
          <p:cNvPr id="7" name="Rectangle 5"/>
          <p:cNvSpPr>
            <a:spLocks noChangeArrowheads="1"/>
          </p:cNvSpPr>
          <p:nvPr/>
        </p:nvSpPr>
        <p:spPr bwMode="auto">
          <a:xfrm>
            <a:off x="3124200" y="1447800"/>
            <a:ext cx="2483372" cy="307777"/>
          </a:xfrm>
          <a:prstGeom prst="rect">
            <a:avLst/>
          </a:prstGeom>
          <a:noFill/>
          <a:ln w="9525" algn="ctr">
            <a:noFill/>
            <a:miter lim="800000"/>
            <a:headEnd/>
            <a:tailEnd/>
          </a:ln>
        </p:spPr>
        <p:txBody>
          <a:bodyPr wrap="none">
            <a:spAutoFit/>
          </a:bodyPr>
          <a:lstStyle/>
          <a:p>
            <a:pPr fontAlgn="base">
              <a:spcBef>
                <a:spcPct val="0"/>
              </a:spcBef>
              <a:spcAft>
                <a:spcPct val="0"/>
              </a:spcAft>
            </a:pPr>
            <a:r>
              <a:rPr lang="en-US" sz="1400" b="1" i="1" dirty="0">
                <a:solidFill>
                  <a:srgbClr val="800000"/>
                </a:solidFill>
              </a:rPr>
              <a:t>% among registered voters</a:t>
            </a:r>
          </a:p>
        </p:txBody>
      </p:sp>
      <p:sp>
        <p:nvSpPr>
          <p:cNvPr id="10" name="Slide Number Placeholder 12"/>
          <p:cNvSpPr>
            <a:spLocks noGrp="1"/>
          </p:cNvSpPr>
          <p:nvPr>
            <p:ph type="sldNum" sz="quarter" idx="4294967295"/>
          </p:nvPr>
        </p:nvSpPr>
        <p:spPr>
          <a:xfrm>
            <a:off x="7010400" y="6492875"/>
            <a:ext cx="2133600" cy="365125"/>
          </a:xfrm>
          <a:prstGeom prst="rect">
            <a:avLst/>
          </a:prstGeom>
        </p:spPr>
        <p:txBody>
          <a:bodyPr/>
          <a:lstStyle/>
          <a:p>
            <a:pPr algn="r"/>
            <a:fld id="{A49BB827-D17E-4BD4-BF71-2A2D504B0C6D}" type="slidenum">
              <a:rPr lang="en-US" smtClean="0">
                <a:solidFill>
                  <a:srgbClr val="333399"/>
                </a:solidFill>
              </a:rPr>
              <a:pPr algn="r"/>
              <a:t>5</a:t>
            </a:fld>
            <a:endParaRPr lang="en-US" dirty="0">
              <a:solidFill>
                <a:srgbClr val="333399"/>
              </a:solidFill>
            </a:endParaRPr>
          </a:p>
        </p:txBody>
      </p:sp>
      <p:graphicFrame>
        <p:nvGraphicFramePr>
          <p:cNvPr id="8" name="Chart 7"/>
          <p:cNvGraphicFramePr/>
          <p:nvPr/>
        </p:nvGraphicFramePr>
        <p:xfrm>
          <a:off x="457200" y="1828800"/>
          <a:ext cx="8229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5943600" y="2971800"/>
            <a:ext cx="2286000" cy="369332"/>
          </a:xfrm>
          <a:prstGeom prst="rect">
            <a:avLst/>
          </a:prstGeom>
          <a:noFill/>
        </p:spPr>
        <p:txBody>
          <a:bodyPr wrap="square" rtlCol="0">
            <a:spAutoFit/>
          </a:bodyPr>
          <a:lstStyle/>
          <a:p>
            <a:r>
              <a:rPr lang="en-US" b="1" dirty="0" smtClean="0">
                <a:solidFill>
                  <a:schemeClr val="accent2">
                    <a:lumMod val="50000"/>
                  </a:schemeClr>
                </a:solidFill>
              </a:rPr>
              <a:t>Democrats</a:t>
            </a:r>
            <a:endParaRPr lang="en-US" b="1" dirty="0">
              <a:solidFill>
                <a:schemeClr val="accent2">
                  <a:lumMod val="50000"/>
                </a:schemeClr>
              </a:solidFill>
            </a:endParaRPr>
          </a:p>
        </p:txBody>
      </p:sp>
      <p:sp>
        <p:nvSpPr>
          <p:cNvPr id="12" name="TextBox 11"/>
          <p:cNvSpPr txBox="1"/>
          <p:nvPr/>
        </p:nvSpPr>
        <p:spPr>
          <a:xfrm>
            <a:off x="1981200" y="5105400"/>
            <a:ext cx="2286000" cy="369332"/>
          </a:xfrm>
          <a:prstGeom prst="rect">
            <a:avLst/>
          </a:prstGeom>
          <a:noFill/>
        </p:spPr>
        <p:txBody>
          <a:bodyPr wrap="square" rtlCol="0">
            <a:spAutoFit/>
          </a:bodyPr>
          <a:lstStyle/>
          <a:p>
            <a:r>
              <a:rPr lang="en-US" b="1" dirty="0" smtClean="0">
                <a:solidFill>
                  <a:schemeClr val="bg2">
                    <a:lumMod val="50000"/>
                  </a:schemeClr>
                </a:solidFill>
              </a:rPr>
              <a:t>Republicans</a:t>
            </a:r>
            <a:endParaRPr lang="en-US" b="1" dirty="0">
              <a:solidFill>
                <a:schemeClr val="bg2">
                  <a:lumMod val="50000"/>
                </a:schemeClr>
              </a:solidFill>
            </a:endParaRP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28625" y="138113"/>
            <a:ext cx="8229600" cy="1143000"/>
          </a:xfrm>
          <a:prstGeom prst="rect">
            <a:avLst/>
          </a:prstGeom>
          <a:solidFill>
            <a:srgbClr val="FFCC99"/>
          </a:solid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600" b="1" kern="0" dirty="0">
                <a:solidFill>
                  <a:srgbClr val="333399"/>
                </a:solidFill>
                <a:latin typeface="Trebuchet MS" pitchFamily="34" charset="0"/>
              </a:rPr>
              <a:t>Party Affiliation by Religion</a:t>
            </a:r>
          </a:p>
        </p:txBody>
      </p:sp>
      <p:sp>
        <p:nvSpPr>
          <p:cNvPr id="3" name="Rectangle 5"/>
          <p:cNvSpPr>
            <a:spLocks noChangeArrowheads="1"/>
          </p:cNvSpPr>
          <p:nvPr/>
        </p:nvSpPr>
        <p:spPr bwMode="auto">
          <a:xfrm>
            <a:off x="0" y="6611779"/>
            <a:ext cx="3797835" cy="246221"/>
          </a:xfrm>
          <a:prstGeom prst="rect">
            <a:avLst/>
          </a:prstGeom>
          <a:noFill/>
          <a:ln w="9525" algn="ctr">
            <a:noFill/>
            <a:miter lim="800000"/>
            <a:headEnd/>
            <a:tailEnd/>
          </a:ln>
        </p:spPr>
        <p:txBody>
          <a:bodyPr wrap="none">
            <a:spAutoFit/>
          </a:bodyPr>
          <a:lstStyle/>
          <a:p>
            <a:pPr fontAlgn="base">
              <a:spcBef>
                <a:spcPct val="0"/>
              </a:spcBef>
              <a:spcAft>
                <a:spcPct val="0"/>
              </a:spcAft>
            </a:pPr>
            <a:r>
              <a:rPr lang="en-US" sz="1000" dirty="0">
                <a:solidFill>
                  <a:srgbClr val="333399"/>
                </a:solidFill>
              </a:rPr>
              <a:t>Source: Pew Hispanic Center, National Survey of Latinos, </a:t>
            </a:r>
            <a:r>
              <a:rPr lang="en-US" sz="1000" dirty="0" smtClean="0">
                <a:solidFill>
                  <a:srgbClr val="333399"/>
                </a:solidFill>
              </a:rPr>
              <a:t>2012.</a:t>
            </a:r>
            <a:endParaRPr lang="en-US" sz="1000" dirty="0">
              <a:solidFill>
                <a:srgbClr val="333399"/>
              </a:solidFill>
            </a:endParaRPr>
          </a:p>
        </p:txBody>
      </p:sp>
      <p:sp>
        <p:nvSpPr>
          <p:cNvPr id="6" name="Slide Number Placeholder 12"/>
          <p:cNvSpPr>
            <a:spLocks noGrp="1"/>
          </p:cNvSpPr>
          <p:nvPr>
            <p:ph type="sldNum" sz="quarter" idx="4294967295"/>
          </p:nvPr>
        </p:nvSpPr>
        <p:spPr>
          <a:xfrm>
            <a:off x="7010400" y="6492875"/>
            <a:ext cx="2133600" cy="365125"/>
          </a:xfrm>
          <a:prstGeom prst="rect">
            <a:avLst/>
          </a:prstGeom>
        </p:spPr>
        <p:txBody>
          <a:bodyPr/>
          <a:lstStyle/>
          <a:p>
            <a:pPr algn="r"/>
            <a:fld id="{A49BB827-D17E-4BD4-BF71-2A2D504B0C6D}" type="slidenum">
              <a:rPr lang="en-US" smtClean="0">
                <a:solidFill>
                  <a:srgbClr val="333399"/>
                </a:solidFill>
              </a:rPr>
              <a:pPr algn="r"/>
              <a:t>6</a:t>
            </a:fld>
            <a:endParaRPr lang="en-US" dirty="0">
              <a:solidFill>
                <a:srgbClr val="333399"/>
              </a:solidFill>
            </a:endParaRPr>
          </a:p>
        </p:txBody>
      </p:sp>
      <p:graphicFrame>
        <p:nvGraphicFramePr>
          <p:cNvPr id="7" name="Table 6"/>
          <p:cNvGraphicFramePr>
            <a:graphicFrameLocks noGrp="1"/>
          </p:cNvGraphicFramePr>
          <p:nvPr/>
        </p:nvGraphicFramePr>
        <p:xfrm>
          <a:off x="152400" y="1447800"/>
          <a:ext cx="8839201" cy="4951699"/>
        </p:xfrm>
        <a:graphic>
          <a:graphicData uri="http://schemas.openxmlformats.org/drawingml/2006/table">
            <a:tbl>
              <a:tblPr firstRow="1" bandRow="1">
                <a:tableStyleId>{5C22544A-7EE6-4342-B048-85BDC9FD1C3A}</a:tableStyleId>
              </a:tblPr>
              <a:tblGrid>
                <a:gridCol w="1981200"/>
                <a:gridCol w="2057400"/>
                <a:gridCol w="2209800"/>
                <a:gridCol w="1828800"/>
                <a:gridCol w="762001"/>
              </a:tblGrid>
              <a:tr h="684499">
                <a:tc>
                  <a:txBody>
                    <a:bodyPr/>
                    <a:lstStyle/>
                    <a:p>
                      <a:endParaRPr lang="en-US" dirty="0"/>
                    </a:p>
                  </a:txBody>
                  <a:tcPr anchor="b"/>
                </a:tc>
                <a:tc>
                  <a:txBody>
                    <a:bodyPr/>
                    <a:lstStyle/>
                    <a:p>
                      <a:pPr algn="ctr"/>
                      <a:r>
                        <a:rPr lang="en-US" dirty="0" smtClean="0"/>
                        <a:t>Democrat/Lean Democrat </a:t>
                      </a:r>
                      <a:endParaRPr lang="en-US" dirty="0"/>
                    </a:p>
                  </a:txBody>
                  <a:tcPr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Republican/Lean Republican</a:t>
                      </a:r>
                      <a:endParaRPr lang="en-US" dirty="0"/>
                    </a:p>
                  </a:txBody>
                  <a:tcPr anchor="b"/>
                </a:tc>
                <a:tc>
                  <a:txBody>
                    <a:bodyPr/>
                    <a:lstStyle/>
                    <a:p>
                      <a:pPr algn="ctr"/>
                      <a:r>
                        <a:rPr lang="en-US" dirty="0" smtClean="0"/>
                        <a:t>Independent/</a:t>
                      </a:r>
                    </a:p>
                    <a:p>
                      <a:pPr algn="ctr"/>
                      <a:r>
                        <a:rPr lang="en-US" dirty="0" smtClean="0"/>
                        <a:t>Other/DK/Ref</a:t>
                      </a:r>
                      <a:endParaRPr lang="en-US" dirty="0"/>
                    </a:p>
                  </a:txBody>
                  <a:tcPr anchor="b"/>
                </a:tc>
                <a:tc>
                  <a:txBody>
                    <a:bodyPr/>
                    <a:lstStyle/>
                    <a:p>
                      <a:pPr algn="ctr"/>
                      <a:r>
                        <a:rPr lang="en-US" dirty="0" smtClean="0">
                          <a:solidFill>
                            <a:schemeClr val="bg1">
                              <a:lumMod val="50000"/>
                            </a:schemeClr>
                          </a:solidFill>
                        </a:rPr>
                        <a:t>N</a:t>
                      </a:r>
                      <a:endParaRPr lang="en-US" dirty="0">
                        <a:solidFill>
                          <a:schemeClr val="bg1">
                            <a:lumMod val="50000"/>
                          </a:schemeClr>
                        </a:solidFill>
                      </a:endParaRPr>
                    </a:p>
                  </a:txBody>
                  <a:tcPr anchor="b"/>
                </a:tc>
              </a:tr>
              <a:tr h="229901">
                <a:tc>
                  <a:txBody>
                    <a:bodyPr/>
                    <a:lstStyle/>
                    <a:p>
                      <a:r>
                        <a:rPr lang="en-US" sz="1600" b="1" i="1" dirty="0" smtClean="0"/>
                        <a:t>Registered Voters</a:t>
                      </a:r>
                      <a:endParaRPr lang="en-US" sz="1600" b="1" i="1" dirty="0"/>
                    </a:p>
                  </a:txBody>
                  <a:tcPr anchor="b"/>
                </a:tc>
                <a:tc>
                  <a:txBody>
                    <a:bodyPr/>
                    <a:lstStyle/>
                    <a:p>
                      <a:pPr algn="ctr"/>
                      <a:r>
                        <a:rPr lang="en-US" sz="1600" dirty="0" smtClean="0"/>
                        <a:t>%</a:t>
                      </a:r>
                      <a:endParaRPr lang="en-US" sz="1600" dirty="0"/>
                    </a:p>
                  </a:txBody>
                  <a:tcPr anchor="b"/>
                </a:tc>
                <a:tc>
                  <a:txBody>
                    <a:bodyPr/>
                    <a:lstStyle/>
                    <a:p>
                      <a:pPr algn="ctr"/>
                      <a:r>
                        <a:rPr lang="en-US" sz="1600" dirty="0" smtClean="0"/>
                        <a:t>%</a:t>
                      </a:r>
                      <a:endParaRPr lang="en-US" sz="1600" dirty="0"/>
                    </a:p>
                  </a:txBody>
                  <a:tcPr anchor="b"/>
                </a:tc>
                <a:tc>
                  <a:txBody>
                    <a:bodyPr/>
                    <a:lstStyle/>
                    <a:p>
                      <a:pPr algn="ctr"/>
                      <a:r>
                        <a:rPr lang="en-US" sz="1600" dirty="0" smtClean="0"/>
                        <a:t>%</a:t>
                      </a:r>
                      <a:endParaRPr lang="en-US" sz="1600" dirty="0"/>
                    </a:p>
                  </a:txBody>
                  <a:tcPr anchor="b"/>
                </a:tc>
                <a:tc>
                  <a:txBody>
                    <a:bodyPr/>
                    <a:lstStyle/>
                    <a:p>
                      <a:pPr algn="ctr"/>
                      <a:endParaRPr lang="en-US" sz="1600" dirty="0">
                        <a:solidFill>
                          <a:schemeClr val="bg1">
                            <a:lumMod val="50000"/>
                          </a:schemeClr>
                        </a:solidFill>
                      </a:endParaRPr>
                    </a:p>
                  </a:txBody>
                  <a:tcPr anchor="b"/>
                </a:tc>
              </a:tr>
              <a:tr h="199421">
                <a:tc>
                  <a:txBody>
                    <a:bodyPr/>
                    <a:lstStyle/>
                    <a:p>
                      <a:r>
                        <a:rPr lang="en-US" sz="1600" b="1" dirty="0" smtClean="0"/>
                        <a:t>U.S. Latinos</a:t>
                      </a:r>
                      <a:endParaRPr lang="en-US" sz="1600" b="1" dirty="0"/>
                    </a:p>
                  </a:txBody>
                  <a:tcPr anchor="b"/>
                </a:tc>
                <a:tc>
                  <a:txBody>
                    <a:bodyPr/>
                    <a:lstStyle/>
                    <a:p>
                      <a:pPr algn="ctr"/>
                      <a:r>
                        <a:rPr lang="en-US" sz="1600" dirty="0" smtClean="0"/>
                        <a:t>70</a:t>
                      </a:r>
                      <a:endParaRPr lang="en-US" sz="1600" dirty="0"/>
                    </a:p>
                  </a:txBody>
                  <a:tcPr anchor="b"/>
                </a:tc>
                <a:tc>
                  <a:txBody>
                    <a:bodyPr/>
                    <a:lstStyle/>
                    <a:p>
                      <a:pPr algn="ctr"/>
                      <a:r>
                        <a:rPr lang="en-US" sz="1600" dirty="0" smtClean="0"/>
                        <a:t>22</a:t>
                      </a:r>
                      <a:endParaRPr lang="en-US" sz="1600" dirty="0"/>
                    </a:p>
                  </a:txBody>
                  <a:tcPr anchor="b"/>
                </a:tc>
                <a:tc>
                  <a:txBody>
                    <a:bodyPr/>
                    <a:lstStyle/>
                    <a:p>
                      <a:pPr algn="ctr"/>
                      <a:r>
                        <a:rPr lang="en-US" sz="1600" dirty="0" smtClean="0"/>
                        <a:t>9=100</a:t>
                      </a:r>
                      <a:endParaRPr lang="en-US" sz="1600" dirty="0"/>
                    </a:p>
                  </a:txBody>
                  <a:tcPr anchor="b"/>
                </a:tc>
                <a:tc>
                  <a:txBody>
                    <a:bodyPr/>
                    <a:lstStyle/>
                    <a:p>
                      <a:pPr algn="ctr"/>
                      <a:r>
                        <a:rPr lang="en-US" sz="1600" dirty="0" smtClean="0">
                          <a:solidFill>
                            <a:schemeClr val="bg1">
                              <a:lumMod val="50000"/>
                            </a:schemeClr>
                          </a:solidFill>
                        </a:rPr>
                        <a:t>903</a:t>
                      </a:r>
                      <a:endParaRPr lang="en-US" sz="1600" dirty="0">
                        <a:solidFill>
                          <a:schemeClr val="bg1">
                            <a:lumMod val="50000"/>
                          </a:schemeClr>
                        </a:solidFill>
                      </a:endParaRPr>
                    </a:p>
                  </a:txBody>
                  <a:tcPr anchor="b"/>
                </a:tc>
              </a:tr>
              <a:tr h="0">
                <a:tc>
                  <a:txBody>
                    <a:bodyPr/>
                    <a:lstStyle/>
                    <a:p>
                      <a:r>
                        <a:rPr lang="en-US" sz="1600" dirty="0" smtClean="0"/>
                        <a:t>  Protestant</a:t>
                      </a:r>
                      <a:endParaRPr lang="en-US" sz="1600" dirty="0"/>
                    </a:p>
                  </a:txBody>
                  <a:tcPr anchor="b"/>
                </a:tc>
                <a:tc>
                  <a:txBody>
                    <a:bodyPr/>
                    <a:lstStyle/>
                    <a:p>
                      <a:pPr algn="ctr"/>
                      <a:r>
                        <a:rPr lang="en-US" sz="1600" dirty="0" smtClean="0"/>
                        <a:t>56</a:t>
                      </a:r>
                      <a:endParaRPr lang="en-US" sz="1600" dirty="0"/>
                    </a:p>
                  </a:txBody>
                  <a:tcPr anchor="b"/>
                </a:tc>
                <a:tc>
                  <a:txBody>
                    <a:bodyPr/>
                    <a:lstStyle/>
                    <a:p>
                      <a:pPr algn="ctr"/>
                      <a:r>
                        <a:rPr lang="en-US" sz="1600" dirty="0" smtClean="0"/>
                        <a:t>31</a:t>
                      </a:r>
                      <a:endParaRPr lang="en-US" sz="1600" dirty="0"/>
                    </a:p>
                  </a:txBody>
                  <a:tcPr anchor="b"/>
                </a:tc>
                <a:tc>
                  <a:txBody>
                    <a:bodyPr/>
                    <a:lstStyle/>
                    <a:p>
                      <a:pPr algn="ctr"/>
                      <a:r>
                        <a:rPr lang="en-US" sz="1600" dirty="0" smtClean="0"/>
                        <a:t>13=100</a:t>
                      </a:r>
                      <a:endParaRPr lang="en-US" sz="1600" dirty="0"/>
                    </a:p>
                  </a:txBody>
                  <a:tcPr anchor="b"/>
                </a:tc>
                <a:tc>
                  <a:txBody>
                    <a:bodyPr/>
                    <a:lstStyle/>
                    <a:p>
                      <a:pPr algn="ctr"/>
                      <a:r>
                        <a:rPr lang="en-US" sz="1600" dirty="0" smtClean="0">
                          <a:solidFill>
                            <a:schemeClr val="bg1">
                              <a:lumMod val="50000"/>
                            </a:schemeClr>
                          </a:solidFill>
                        </a:rPr>
                        <a:t>291</a:t>
                      </a:r>
                      <a:endParaRPr lang="en-US" sz="1600" dirty="0">
                        <a:solidFill>
                          <a:schemeClr val="bg1">
                            <a:lumMod val="50000"/>
                          </a:schemeClr>
                        </a:solidFill>
                      </a:endParaRPr>
                    </a:p>
                  </a:txBody>
                  <a:tcPr anchor="b"/>
                </a:tc>
              </a:tr>
              <a:tr h="138461">
                <a:tc>
                  <a:txBody>
                    <a:bodyPr/>
                    <a:lstStyle/>
                    <a:p>
                      <a:r>
                        <a:rPr lang="en-US" sz="1600" dirty="0" smtClean="0"/>
                        <a:t>      </a:t>
                      </a:r>
                      <a:r>
                        <a:rPr lang="en-US" sz="1600" i="1" dirty="0" smtClean="0"/>
                        <a:t>Evangelical</a:t>
                      </a:r>
                      <a:endParaRPr lang="en-US" sz="1600" dirty="0"/>
                    </a:p>
                  </a:txBody>
                  <a:tcPr anchor="b"/>
                </a:tc>
                <a:tc>
                  <a:txBody>
                    <a:bodyPr/>
                    <a:lstStyle/>
                    <a:p>
                      <a:pPr algn="ctr"/>
                      <a:r>
                        <a:rPr lang="en-US" sz="1600" i="1" dirty="0" smtClean="0"/>
                        <a:t>52</a:t>
                      </a:r>
                      <a:endParaRPr lang="en-US" sz="1600" i="1" dirty="0"/>
                    </a:p>
                  </a:txBody>
                  <a:tcPr anchor="b"/>
                </a:tc>
                <a:tc>
                  <a:txBody>
                    <a:bodyPr/>
                    <a:lstStyle/>
                    <a:p>
                      <a:pPr algn="ctr"/>
                      <a:r>
                        <a:rPr lang="en-US" sz="1600" i="1" dirty="0" smtClean="0"/>
                        <a:t>36</a:t>
                      </a:r>
                      <a:endParaRPr lang="en-US" sz="1600" i="1" dirty="0"/>
                    </a:p>
                  </a:txBody>
                  <a:tcPr anchor="b"/>
                </a:tc>
                <a:tc>
                  <a:txBody>
                    <a:bodyPr/>
                    <a:lstStyle/>
                    <a:p>
                      <a:pPr algn="ctr"/>
                      <a:r>
                        <a:rPr lang="en-US" sz="1600" i="1" dirty="0" smtClean="0"/>
                        <a:t>13=100</a:t>
                      </a:r>
                      <a:endParaRPr lang="en-US" sz="1600" i="1" dirty="0"/>
                    </a:p>
                  </a:txBody>
                  <a:tcPr anchor="b"/>
                </a:tc>
                <a:tc>
                  <a:txBody>
                    <a:bodyPr/>
                    <a:lstStyle/>
                    <a:p>
                      <a:pPr algn="ctr"/>
                      <a:r>
                        <a:rPr lang="en-US" sz="1600" i="1" dirty="0" smtClean="0">
                          <a:solidFill>
                            <a:schemeClr val="bg1">
                              <a:lumMod val="50000"/>
                            </a:schemeClr>
                          </a:solidFill>
                        </a:rPr>
                        <a:t>204</a:t>
                      </a:r>
                      <a:endParaRPr lang="en-US" sz="1600" i="1" dirty="0">
                        <a:solidFill>
                          <a:schemeClr val="bg1">
                            <a:lumMod val="50000"/>
                          </a:schemeClr>
                        </a:solidFill>
                      </a:endParaRPr>
                    </a:p>
                  </a:txBody>
                  <a:tcPr anchor="b"/>
                </a:tc>
              </a:tr>
              <a:tr h="0">
                <a:tc>
                  <a:txBody>
                    <a:bodyPr/>
                    <a:lstStyle/>
                    <a:p>
                      <a:r>
                        <a:rPr lang="en-US" sz="1600" dirty="0" smtClean="0"/>
                        <a:t>  Catholic</a:t>
                      </a:r>
                      <a:endParaRPr lang="en-US" sz="1600" dirty="0"/>
                    </a:p>
                  </a:txBody>
                  <a:tcPr anchor="b"/>
                </a:tc>
                <a:tc>
                  <a:txBody>
                    <a:bodyPr/>
                    <a:lstStyle/>
                    <a:p>
                      <a:pPr algn="ctr"/>
                      <a:r>
                        <a:rPr lang="en-US" sz="1600" dirty="0" smtClean="0"/>
                        <a:t>71</a:t>
                      </a:r>
                      <a:endParaRPr lang="en-US" sz="1600" dirty="0"/>
                    </a:p>
                  </a:txBody>
                  <a:tcPr anchor="b"/>
                </a:tc>
                <a:tc>
                  <a:txBody>
                    <a:bodyPr/>
                    <a:lstStyle/>
                    <a:p>
                      <a:pPr algn="ctr"/>
                      <a:r>
                        <a:rPr lang="en-US" sz="1600" dirty="0" smtClean="0"/>
                        <a:t>21</a:t>
                      </a:r>
                      <a:endParaRPr lang="en-US" sz="1600" dirty="0"/>
                    </a:p>
                  </a:txBody>
                  <a:tcPr anchor="b"/>
                </a:tc>
                <a:tc>
                  <a:txBody>
                    <a:bodyPr/>
                    <a:lstStyle/>
                    <a:p>
                      <a:pPr algn="ctr"/>
                      <a:r>
                        <a:rPr lang="en-US" sz="1600" dirty="0" smtClean="0"/>
                        <a:t>7=100</a:t>
                      </a:r>
                      <a:endParaRPr lang="en-US" sz="1600" dirty="0"/>
                    </a:p>
                  </a:txBody>
                  <a:tcPr anchor="b"/>
                </a:tc>
                <a:tc>
                  <a:txBody>
                    <a:bodyPr/>
                    <a:lstStyle/>
                    <a:p>
                      <a:pPr algn="ctr"/>
                      <a:r>
                        <a:rPr lang="en-US" sz="1600" dirty="0" smtClean="0">
                          <a:solidFill>
                            <a:schemeClr val="bg1">
                              <a:lumMod val="50000"/>
                            </a:schemeClr>
                          </a:solidFill>
                        </a:rPr>
                        <a:t>401</a:t>
                      </a:r>
                      <a:endParaRPr lang="en-US" sz="1600" dirty="0">
                        <a:solidFill>
                          <a:schemeClr val="bg1">
                            <a:lumMod val="50000"/>
                          </a:schemeClr>
                        </a:solidFill>
                      </a:endParaRPr>
                    </a:p>
                  </a:txBody>
                  <a:tcPr anchor="b"/>
                </a:tc>
              </a:tr>
              <a:tr h="153701">
                <a:tc>
                  <a:txBody>
                    <a:bodyPr/>
                    <a:lstStyle/>
                    <a:p>
                      <a:r>
                        <a:rPr lang="en-US" sz="1600" baseline="0" dirty="0" smtClean="0"/>
                        <a:t>  Unaffiliated</a:t>
                      </a:r>
                      <a:endParaRPr lang="en-US" sz="1600" dirty="0"/>
                    </a:p>
                  </a:txBody>
                  <a:tcPr anchor="b"/>
                </a:tc>
                <a:tc>
                  <a:txBody>
                    <a:bodyPr/>
                    <a:lstStyle/>
                    <a:p>
                      <a:pPr algn="ctr"/>
                      <a:r>
                        <a:rPr lang="en-US" sz="1600" dirty="0" smtClean="0"/>
                        <a:t>81</a:t>
                      </a:r>
                      <a:endParaRPr lang="en-US" sz="1600" dirty="0"/>
                    </a:p>
                  </a:txBody>
                  <a:tcPr anchor="b"/>
                </a:tc>
                <a:tc>
                  <a:txBody>
                    <a:bodyPr/>
                    <a:lstStyle/>
                    <a:p>
                      <a:pPr algn="ctr"/>
                      <a:r>
                        <a:rPr lang="en-US" sz="1600" dirty="0" smtClean="0"/>
                        <a:t>10</a:t>
                      </a:r>
                      <a:endParaRPr lang="en-US" sz="1600" dirty="0"/>
                    </a:p>
                  </a:txBody>
                  <a:tcPr anchor="b"/>
                </a:tc>
                <a:tc>
                  <a:txBody>
                    <a:bodyPr/>
                    <a:lstStyle/>
                    <a:p>
                      <a:pPr algn="ctr"/>
                      <a:r>
                        <a:rPr lang="en-US" sz="1600" dirty="0" smtClean="0"/>
                        <a:t>9=100</a:t>
                      </a:r>
                      <a:endParaRPr lang="en-US" sz="1600" dirty="0"/>
                    </a:p>
                  </a:txBody>
                  <a:tcPr anchor="b"/>
                </a:tc>
                <a:tc>
                  <a:txBody>
                    <a:bodyPr/>
                    <a:lstStyle/>
                    <a:p>
                      <a:pPr algn="ctr"/>
                      <a:r>
                        <a:rPr lang="en-US" sz="1600" dirty="0" smtClean="0">
                          <a:solidFill>
                            <a:schemeClr val="bg1">
                              <a:lumMod val="50000"/>
                            </a:schemeClr>
                          </a:solidFill>
                        </a:rPr>
                        <a:t>150</a:t>
                      </a:r>
                      <a:endParaRPr lang="en-US" sz="1600" dirty="0">
                        <a:solidFill>
                          <a:schemeClr val="bg1">
                            <a:lumMod val="50000"/>
                          </a:schemeClr>
                        </a:solidFill>
                      </a:endParaRPr>
                    </a:p>
                  </a:txBody>
                  <a:tcPr anchor="b"/>
                </a:tc>
              </a:tr>
              <a:tr h="170083">
                <a:tc>
                  <a:txBody>
                    <a:bodyPr/>
                    <a:lstStyle/>
                    <a:p>
                      <a:endParaRPr lang="en-US" sz="1000" dirty="0"/>
                    </a:p>
                  </a:txBody>
                  <a:tcPr anchor="b"/>
                </a:tc>
                <a:tc>
                  <a:txBody>
                    <a:bodyPr/>
                    <a:lstStyle/>
                    <a:p>
                      <a:pPr algn="ctr"/>
                      <a:endParaRPr lang="en-US" sz="1000" dirty="0"/>
                    </a:p>
                  </a:txBody>
                  <a:tcPr anchor="b"/>
                </a:tc>
                <a:tc>
                  <a:txBody>
                    <a:bodyPr/>
                    <a:lstStyle/>
                    <a:p>
                      <a:pPr algn="ctr"/>
                      <a:endParaRPr lang="en-US" sz="1000" dirty="0"/>
                    </a:p>
                  </a:txBody>
                  <a:tcPr anchor="b"/>
                </a:tc>
                <a:tc>
                  <a:txBody>
                    <a:bodyPr/>
                    <a:lstStyle/>
                    <a:p>
                      <a:pPr algn="ctr"/>
                      <a:endParaRPr lang="en-US" sz="1000" dirty="0"/>
                    </a:p>
                  </a:txBody>
                  <a:tcPr anchor="b"/>
                </a:tc>
                <a:tc>
                  <a:txBody>
                    <a:bodyPr/>
                    <a:lstStyle/>
                    <a:p>
                      <a:pPr algn="ctr"/>
                      <a:endParaRPr lang="en-US" sz="1000" dirty="0">
                        <a:solidFill>
                          <a:schemeClr val="bg1">
                            <a:lumMod val="50000"/>
                          </a:schemeClr>
                        </a:solidFill>
                      </a:endParaRPr>
                    </a:p>
                  </a:txBody>
                  <a:tcPr anchor="b"/>
                </a:tc>
              </a:tr>
              <a:tr h="0">
                <a:tc>
                  <a:txBody>
                    <a:bodyPr/>
                    <a:lstStyle/>
                    <a:p>
                      <a:r>
                        <a:rPr lang="en-US" sz="1600" b="1" i="1" dirty="0" smtClean="0"/>
                        <a:t>Eligible Voters</a:t>
                      </a:r>
                      <a:endParaRPr lang="en-US" sz="1600" b="1" i="1" dirty="0"/>
                    </a:p>
                  </a:txBody>
                  <a:tcPr anchor="b"/>
                </a:tc>
                <a:tc>
                  <a:txBody>
                    <a:bodyPr/>
                    <a:lstStyle/>
                    <a:p>
                      <a:pPr algn="ctr"/>
                      <a:endParaRPr lang="en-US" sz="1600" dirty="0"/>
                    </a:p>
                  </a:txBody>
                  <a:tcPr anchor="b"/>
                </a:tc>
                <a:tc>
                  <a:txBody>
                    <a:bodyPr/>
                    <a:lstStyle/>
                    <a:p>
                      <a:pPr algn="ctr"/>
                      <a:endParaRPr lang="en-US" sz="1600"/>
                    </a:p>
                  </a:txBody>
                  <a:tcPr anchor="b"/>
                </a:tc>
                <a:tc>
                  <a:txBody>
                    <a:bodyPr/>
                    <a:lstStyle/>
                    <a:p>
                      <a:pPr algn="ctr"/>
                      <a:endParaRPr lang="en-US" sz="1600" dirty="0"/>
                    </a:p>
                  </a:txBody>
                  <a:tcPr anchor="b"/>
                </a:tc>
                <a:tc>
                  <a:txBody>
                    <a:bodyPr/>
                    <a:lstStyle/>
                    <a:p>
                      <a:pPr algn="ctr"/>
                      <a:endParaRPr lang="en-US" sz="1600" dirty="0">
                        <a:solidFill>
                          <a:schemeClr val="bg1">
                            <a:lumMod val="50000"/>
                          </a:schemeClr>
                        </a:solidFill>
                      </a:endParaRPr>
                    </a:p>
                  </a:txBody>
                  <a:tcPr anchor="b"/>
                </a:tc>
              </a:tr>
              <a:tr h="153701">
                <a:tc>
                  <a:txBody>
                    <a:bodyPr/>
                    <a:lstStyle/>
                    <a:p>
                      <a:r>
                        <a:rPr lang="en-US" sz="1600" b="1" dirty="0" smtClean="0"/>
                        <a:t>U.S.</a:t>
                      </a:r>
                      <a:r>
                        <a:rPr lang="en-US" sz="1600" b="1" baseline="0" dirty="0" smtClean="0"/>
                        <a:t> Latinos</a:t>
                      </a:r>
                      <a:endParaRPr lang="en-US" sz="1600" b="1" dirty="0"/>
                    </a:p>
                  </a:txBody>
                  <a:tcPr anchor="b"/>
                </a:tc>
                <a:tc>
                  <a:txBody>
                    <a:bodyPr/>
                    <a:lstStyle/>
                    <a:p>
                      <a:pPr algn="ctr"/>
                      <a:r>
                        <a:rPr lang="en-US" sz="1600" dirty="0" smtClean="0"/>
                        <a:t>69</a:t>
                      </a:r>
                      <a:endParaRPr lang="en-US" sz="1600" dirty="0"/>
                    </a:p>
                  </a:txBody>
                  <a:tcPr anchor="b"/>
                </a:tc>
                <a:tc>
                  <a:txBody>
                    <a:bodyPr/>
                    <a:lstStyle/>
                    <a:p>
                      <a:pPr algn="ctr"/>
                      <a:r>
                        <a:rPr lang="en-US" sz="1600" dirty="0" smtClean="0"/>
                        <a:t>18</a:t>
                      </a:r>
                      <a:endParaRPr lang="en-US" sz="1600" dirty="0"/>
                    </a:p>
                  </a:txBody>
                  <a:tcPr anchor="b"/>
                </a:tc>
                <a:tc>
                  <a:txBody>
                    <a:bodyPr/>
                    <a:lstStyle/>
                    <a:p>
                      <a:pPr algn="ctr"/>
                      <a:r>
                        <a:rPr lang="en-US" sz="1600" dirty="0" smtClean="0"/>
                        <a:t>13=100</a:t>
                      </a:r>
                      <a:endParaRPr lang="en-US" sz="1600" dirty="0"/>
                    </a:p>
                  </a:txBody>
                  <a:tcPr anchor="b"/>
                </a:tc>
                <a:tc>
                  <a:txBody>
                    <a:bodyPr/>
                    <a:lstStyle/>
                    <a:p>
                      <a:pPr algn="ctr"/>
                      <a:r>
                        <a:rPr lang="en-US" sz="1600" dirty="0" smtClean="0">
                          <a:solidFill>
                            <a:schemeClr val="bg1">
                              <a:lumMod val="50000"/>
                            </a:schemeClr>
                          </a:solidFill>
                        </a:rPr>
                        <a:t>1,241</a:t>
                      </a:r>
                      <a:endParaRPr lang="en-US" sz="1600" dirty="0">
                        <a:solidFill>
                          <a:schemeClr val="bg1">
                            <a:lumMod val="50000"/>
                          </a:schemeClr>
                        </a:solidFill>
                      </a:endParaRPr>
                    </a:p>
                  </a:txBody>
                  <a:tcPr anchor="b"/>
                </a:tc>
              </a:tr>
              <a:tr h="123221">
                <a:tc>
                  <a:txBody>
                    <a:bodyPr/>
                    <a:lstStyle/>
                    <a:p>
                      <a:r>
                        <a:rPr lang="en-US" sz="1600" dirty="0" smtClean="0"/>
                        <a:t>  Protestant</a:t>
                      </a:r>
                      <a:endParaRPr lang="en-US" sz="1600" dirty="0"/>
                    </a:p>
                  </a:txBody>
                  <a:tcPr anchor="b"/>
                </a:tc>
                <a:tc>
                  <a:txBody>
                    <a:bodyPr/>
                    <a:lstStyle/>
                    <a:p>
                      <a:pPr algn="ctr"/>
                      <a:r>
                        <a:rPr lang="en-US" sz="1600" dirty="0" smtClean="0"/>
                        <a:t>59</a:t>
                      </a:r>
                      <a:endParaRPr lang="en-US" sz="1600" dirty="0"/>
                    </a:p>
                  </a:txBody>
                  <a:tcPr anchor="b"/>
                </a:tc>
                <a:tc>
                  <a:txBody>
                    <a:bodyPr/>
                    <a:lstStyle/>
                    <a:p>
                      <a:pPr algn="ctr"/>
                      <a:r>
                        <a:rPr lang="en-US" sz="1600" dirty="0" smtClean="0"/>
                        <a:t>26</a:t>
                      </a:r>
                      <a:endParaRPr lang="en-US" sz="1600" dirty="0"/>
                    </a:p>
                  </a:txBody>
                  <a:tcPr anchor="b"/>
                </a:tc>
                <a:tc>
                  <a:txBody>
                    <a:bodyPr/>
                    <a:lstStyle/>
                    <a:p>
                      <a:pPr algn="ctr"/>
                      <a:r>
                        <a:rPr lang="en-US" sz="1600" dirty="0" smtClean="0"/>
                        <a:t>15=100</a:t>
                      </a:r>
                      <a:endParaRPr lang="en-US" sz="1600" dirty="0"/>
                    </a:p>
                  </a:txBody>
                  <a:tcPr anchor="b"/>
                </a:tc>
                <a:tc>
                  <a:txBody>
                    <a:bodyPr/>
                    <a:lstStyle/>
                    <a:p>
                      <a:pPr algn="ctr"/>
                      <a:r>
                        <a:rPr lang="en-US" sz="1600" dirty="0" smtClean="0">
                          <a:solidFill>
                            <a:schemeClr val="bg1">
                              <a:lumMod val="50000"/>
                            </a:schemeClr>
                          </a:solidFill>
                        </a:rPr>
                        <a:t>402</a:t>
                      </a:r>
                      <a:endParaRPr lang="en-US" sz="1600" dirty="0">
                        <a:solidFill>
                          <a:schemeClr val="bg1">
                            <a:lumMod val="50000"/>
                          </a:schemeClr>
                        </a:solidFill>
                      </a:endParaRPr>
                    </a:p>
                  </a:txBody>
                  <a:tcPr anchor="b"/>
                </a:tc>
              </a:tr>
              <a:tr h="0">
                <a:tc>
                  <a:txBody>
                    <a:bodyPr/>
                    <a:lstStyle/>
                    <a:p>
                      <a:r>
                        <a:rPr lang="en-US" sz="1600" dirty="0" smtClean="0"/>
                        <a:t>      </a:t>
                      </a:r>
                      <a:r>
                        <a:rPr lang="en-US" sz="1600" i="1" dirty="0" smtClean="0"/>
                        <a:t>Evangelical</a:t>
                      </a:r>
                      <a:endParaRPr lang="en-US" sz="1600" dirty="0"/>
                    </a:p>
                  </a:txBody>
                  <a:tcPr anchor="b"/>
                </a:tc>
                <a:tc>
                  <a:txBody>
                    <a:bodyPr/>
                    <a:lstStyle/>
                    <a:p>
                      <a:pPr algn="ctr"/>
                      <a:r>
                        <a:rPr lang="en-US" sz="1600" i="1" dirty="0" smtClean="0"/>
                        <a:t>52</a:t>
                      </a:r>
                      <a:endParaRPr lang="en-US" sz="1600" i="1" dirty="0"/>
                    </a:p>
                  </a:txBody>
                  <a:tcPr anchor="b"/>
                </a:tc>
                <a:tc>
                  <a:txBody>
                    <a:bodyPr/>
                    <a:lstStyle/>
                    <a:p>
                      <a:pPr algn="ctr"/>
                      <a:r>
                        <a:rPr lang="en-US" sz="1600" i="1" dirty="0" smtClean="0"/>
                        <a:t>33</a:t>
                      </a:r>
                      <a:endParaRPr lang="en-US" sz="1600" i="1" dirty="0"/>
                    </a:p>
                  </a:txBody>
                  <a:tcPr anchor="b"/>
                </a:tc>
                <a:tc>
                  <a:txBody>
                    <a:bodyPr/>
                    <a:lstStyle/>
                    <a:p>
                      <a:pPr algn="ctr"/>
                      <a:r>
                        <a:rPr lang="en-US" sz="1600" i="1" dirty="0" smtClean="0"/>
                        <a:t>15=100</a:t>
                      </a:r>
                      <a:endParaRPr lang="en-US" sz="1600" i="1" dirty="0"/>
                    </a:p>
                  </a:txBody>
                  <a:tcPr anchor="b"/>
                </a:tc>
                <a:tc>
                  <a:txBody>
                    <a:bodyPr/>
                    <a:lstStyle/>
                    <a:p>
                      <a:pPr algn="ctr"/>
                      <a:r>
                        <a:rPr lang="en-US" sz="1600" i="1" dirty="0" smtClean="0">
                          <a:solidFill>
                            <a:schemeClr val="bg1">
                              <a:lumMod val="50000"/>
                            </a:schemeClr>
                          </a:solidFill>
                        </a:rPr>
                        <a:t>270</a:t>
                      </a:r>
                      <a:endParaRPr lang="en-US" sz="1600" i="1" dirty="0">
                        <a:solidFill>
                          <a:schemeClr val="bg1">
                            <a:lumMod val="50000"/>
                          </a:schemeClr>
                        </a:solidFill>
                      </a:endParaRPr>
                    </a:p>
                  </a:txBody>
                  <a:tcPr anchor="b"/>
                </a:tc>
              </a:tr>
              <a:tr h="138461">
                <a:tc>
                  <a:txBody>
                    <a:bodyPr/>
                    <a:lstStyle/>
                    <a:p>
                      <a:r>
                        <a:rPr lang="en-US" sz="1600" dirty="0" smtClean="0"/>
                        <a:t>  Catholic</a:t>
                      </a:r>
                      <a:endParaRPr lang="en-US" sz="1600" dirty="0"/>
                    </a:p>
                  </a:txBody>
                  <a:tcPr anchor="b"/>
                </a:tc>
                <a:tc>
                  <a:txBody>
                    <a:bodyPr/>
                    <a:lstStyle/>
                    <a:p>
                      <a:pPr algn="ctr"/>
                      <a:r>
                        <a:rPr lang="en-US" sz="1600" dirty="0" smtClean="0"/>
                        <a:t>70</a:t>
                      </a:r>
                      <a:endParaRPr lang="en-US" sz="1600" dirty="0"/>
                    </a:p>
                  </a:txBody>
                  <a:tcPr anchor="b"/>
                </a:tc>
                <a:tc>
                  <a:txBody>
                    <a:bodyPr/>
                    <a:lstStyle/>
                    <a:p>
                      <a:pPr algn="ctr"/>
                      <a:r>
                        <a:rPr lang="en-US" sz="1600" dirty="0" smtClean="0"/>
                        <a:t>18</a:t>
                      </a:r>
                      <a:endParaRPr lang="en-US" sz="1600" dirty="0"/>
                    </a:p>
                  </a:txBody>
                  <a:tcPr anchor="b"/>
                </a:tc>
                <a:tc>
                  <a:txBody>
                    <a:bodyPr/>
                    <a:lstStyle/>
                    <a:p>
                      <a:pPr algn="ctr"/>
                      <a:r>
                        <a:rPr lang="en-US" sz="1600" dirty="0" smtClean="0"/>
                        <a:t>12=100</a:t>
                      </a:r>
                      <a:endParaRPr lang="en-US" sz="1600" dirty="0"/>
                    </a:p>
                  </a:txBody>
                  <a:tcPr anchor="b"/>
                </a:tc>
                <a:tc>
                  <a:txBody>
                    <a:bodyPr/>
                    <a:lstStyle/>
                    <a:p>
                      <a:pPr algn="ctr"/>
                      <a:r>
                        <a:rPr lang="en-US" sz="1600" dirty="0" smtClean="0">
                          <a:solidFill>
                            <a:schemeClr val="bg1">
                              <a:lumMod val="50000"/>
                            </a:schemeClr>
                          </a:solidFill>
                        </a:rPr>
                        <a:t>523</a:t>
                      </a:r>
                      <a:endParaRPr lang="en-US" sz="1600" dirty="0">
                        <a:solidFill>
                          <a:schemeClr val="bg1">
                            <a:lumMod val="50000"/>
                          </a:schemeClr>
                        </a:solidFill>
                      </a:endParaRPr>
                    </a:p>
                  </a:txBody>
                  <a:tcPr anchor="b"/>
                </a:tc>
              </a:tr>
              <a:tr h="184181">
                <a:tc>
                  <a:txBody>
                    <a:bodyPr/>
                    <a:lstStyle/>
                    <a:p>
                      <a:r>
                        <a:rPr lang="en-US" sz="1600" dirty="0" smtClean="0"/>
                        <a:t>  Unaffiliated</a:t>
                      </a:r>
                      <a:endParaRPr lang="en-US" sz="1600" dirty="0"/>
                    </a:p>
                  </a:txBody>
                  <a:tcPr anchor="b"/>
                </a:tc>
                <a:tc>
                  <a:txBody>
                    <a:bodyPr/>
                    <a:lstStyle/>
                    <a:p>
                      <a:pPr algn="ctr"/>
                      <a:r>
                        <a:rPr lang="en-US" sz="1600" dirty="0" smtClean="0"/>
                        <a:t>75</a:t>
                      </a:r>
                      <a:endParaRPr lang="en-US" sz="1600" dirty="0"/>
                    </a:p>
                  </a:txBody>
                  <a:tcPr anchor="b"/>
                </a:tc>
                <a:tc>
                  <a:txBody>
                    <a:bodyPr/>
                    <a:lstStyle/>
                    <a:p>
                      <a:pPr algn="ctr"/>
                      <a:r>
                        <a:rPr lang="en-US" sz="1600" dirty="0" smtClean="0"/>
                        <a:t>11</a:t>
                      </a:r>
                      <a:endParaRPr lang="en-US" sz="1600" dirty="0"/>
                    </a:p>
                  </a:txBody>
                  <a:tcPr anchor="b"/>
                </a:tc>
                <a:tc>
                  <a:txBody>
                    <a:bodyPr/>
                    <a:lstStyle/>
                    <a:p>
                      <a:pPr algn="ctr"/>
                      <a:r>
                        <a:rPr lang="en-US" sz="1600" dirty="0" smtClean="0"/>
                        <a:t>14=100</a:t>
                      </a:r>
                      <a:endParaRPr lang="en-US" sz="1600" dirty="0"/>
                    </a:p>
                  </a:txBody>
                  <a:tcPr anchor="b"/>
                </a:tc>
                <a:tc>
                  <a:txBody>
                    <a:bodyPr/>
                    <a:lstStyle/>
                    <a:p>
                      <a:pPr algn="ctr"/>
                      <a:r>
                        <a:rPr lang="en-US" sz="1600" dirty="0" smtClean="0">
                          <a:solidFill>
                            <a:schemeClr val="bg1">
                              <a:lumMod val="50000"/>
                            </a:schemeClr>
                          </a:solidFill>
                        </a:rPr>
                        <a:t>224</a:t>
                      </a:r>
                      <a:endParaRPr lang="en-US" sz="1600" dirty="0">
                        <a:solidFill>
                          <a:schemeClr val="bg1">
                            <a:lumMod val="50000"/>
                          </a:schemeClr>
                        </a:solidFill>
                      </a:endParaRPr>
                    </a:p>
                  </a:txBody>
                  <a:tcPr anchor="b"/>
                </a:tc>
              </a:tr>
            </a:tbl>
          </a:graphicData>
        </a:graphic>
      </p:graphicFrame>
    </p:spTree>
  </p:cSld>
  <p:clrMapOvr>
    <a:masterClrMapping/>
  </p:clrMapOvr>
  <p:transition xmlns:p14="http://schemas.microsoft.com/office/powerpoint/2010/main">
    <p:fade thruBlk="1"/>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28625" y="138113"/>
            <a:ext cx="8229600" cy="1143000"/>
          </a:xfrm>
          <a:prstGeom prst="rect">
            <a:avLst/>
          </a:prstGeom>
          <a:solidFill>
            <a:srgbClr val="FFCC99"/>
          </a:solid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600" b="1" kern="0" dirty="0" smtClean="0">
                <a:solidFill>
                  <a:srgbClr val="333399"/>
                </a:solidFill>
                <a:latin typeface="Trebuchet MS" pitchFamily="34" charset="0"/>
              </a:rPr>
              <a:t>Latino Vote Preference by Religion</a:t>
            </a:r>
            <a:endParaRPr lang="en-US" sz="3600" b="1" kern="0" dirty="0">
              <a:solidFill>
                <a:srgbClr val="333399"/>
              </a:solidFill>
              <a:latin typeface="Trebuchet MS" pitchFamily="34" charset="0"/>
            </a:endParaRPr>
          </a:p>
        </p:txBody>
      </p:sp>
      <p:sp>
        <p:nvSpPr>
          <p:cNvPr id="5" name="Rectangle 5"/>
          <p:cNvSpPr>
            <a:spLocks noChangeArrowheads="1"/>
          </p:cNvSpPr>
          <p:nvPr/>
        </p:nvSpPr>
        <p:spPr bwMode="auto">
          <a:xfrm>
            <a:off x="0" y="6611779"/>
            <a:ext cx="3797835" cy="246221"/>
          </a:xfrm>
          <a:prstGeom prst="rect">
            <a:avLst/>
          </a:prstGeom>
          <a:noFill/>
          <a:ln w="9525" algn="ctr">
            <a:noFill/>
            <a:miter lim="800000"/>
            <a:headEnd/>
            <a:tailEnd/>
          </a:ln>
        </p:spPr>
        <p:txBody>
          <a:bodyPr wrap="none">
            <a:spAutoFit/>
          </a:bodyPr>
          <a:lstStyle/>
          <a:p>
            <a:pPr fontAlgn="base">
              <a:spcBef>
                <a:spcPct val="0"/>
              </a:spcBef>
              <a:spcAft>
                <a:spcPct val="0"/>
              </a:spcAft>
            </a:pPr>
            <a:r>
              <a:rPr lang="en-US" sz="1000" dirty="0">
                <a:solidFill>
                  <a:srgbClr val="333399"/>
                </a:solidFill>
              </a:rPr>
              <a:t>Source: Pew Hispanic Center, National Survey of Latinos, </a:t>
            </a:r>
            <a:r>
              <a:rPr lang="en-US" sz="1000" dirty="0" smtClean="0">
                <a:solidFill>
                  <a:srgbClr val="333399"/>
                </a:solidFill>
              </a:rPr>
              <a:t>2012.</a:t>
            </a:r>
            <a:endParaRPr lang="en-US" sz="1000" dirty="0">
              <a:solidFill>
                <a:srgbClr val="333399"/>
              </a:solidFill>
            </a:endParaRPr>
          </a:p>
        </p:txBody>
      </p:sp>
      <p:graphicFrame>
        <p:nvGraphicFramePr>
          <p:cNvPr id="8" name="Chart 7"/>
          <p:cNvGraphicFramePr/>
          <p:nvPr/>
        </p:nvGraphicFramePr>
        <p:xfrm>
          <a:off x="1447800" y="1905000"/>
          <a:ext cx="60198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p:nvPr/>
        </p:nvSpPr>
        <p:spPr>
          <a:xfrm>
            <a:off x="457200" y="1447800"/>
            <a:ext cx="8153400" cy="338554"/>
          </a:xfrm>
          <a:prstGeom prst="rect">
            <a:avLst/>
          </a:prstGeom>
        </p:spPr>
        <p:txBody>
          <a:bodyPr wrap="square">
            <a:spAutoFit/>
          </a:bodyPr>
          <a:lstStyle/>
          <a:p>
            <a:pPr algn="ctr"/>
            <a:r>
              <a:rPr lang="en-US" sz="1600" i="1" dirty="0">
                <a:latin typeface="Georgia" pitchFamily="18" charset="0"/>
              </a:rPr>
              <a:t>% who would vote or lean toward voting for each candidate if election were held today</a:t>
            </a:r>
          </a:p>
        </p:txBody>
      </p:sp>
      <p:sp>
        <p:nvSpPr>
          <p:cNvPr id="6" name="Slide Number Placeholder 12"/>
          <p:cNvSpPr txBox="1">
            <a:spLocks/>
          </p:cNvSpPr>
          <p:nvPr/>
        </p:nvSpPr>
        <p:spPr>
          <a:xfrm>
            <a:off x="7010400" y="6492875"/>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BB827-D17E-4BD4-BF71-2A2D504B0C6D}" type="slidenum">
              <a:rPr kumimoji="0" lang="en-US" sz="1200" b="0" i="0" u="none" strike="noStrike" kern="1200" cap="none" spc="0" normalizeH="0" baseline="0" noProof="0" smtClean="0">
                <a:ln>
                  <a:noFill/>
                </a:ln>
                <a:solidFill>
                  <a:srgbClr val="333399"/>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333399"/>
              </a:solidFill>
              <a:effectLst/>
              <a:uLnTx/>
              <a:uFillTx/>
              <a:latin typeface="+mn-lt"/>
              <a:ea typeface="+mn-ea"/>
              <a:cs typeface="+mn-cs"/>
            </a:endParaRPr>
          </a:p>
        </p:txBody>
      </p:sp>
    </p:spTree>
  </p:cSld>
  <p:clrMapOvr>
    <a:masterClrMapping/>
  </p:clrMapOvr>
  <p:transition xmlns:p14="http://schemas.microsoft.com/office/powerpoint/2010/main">
    <p:fade thruBlk="1"/>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28625" y="138113"/>
            <a:ext cx="8229600" cy="1143000"/>
          </a:xfrm>
          <a:prstGeom prst="rect">
            <a:avLst/>
          </a:prstGeom>
          <a:solidFill>
            <a:srgbClr val="FFCC99"/>
          </a:solid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600" b="1" kern="0" dirty="0" smtClean="0">
                <a:solidFill>
                  <a:srgbClr val="333399"/>
                </a:solidFill>
                <a:latin typeface="Trebuchet MS" pitchFamily="34" charset="0"/>
              </a:rPr>
              <a:t>Latinos and Same-Sex Marriage</a:t>
            </a:r>
            <a:endParaRPr lang="en-US" sz="3600" b="1" kern="0" dirty="0">
              <a:solidFill>
                <a:srgbClr val="333399"/>
              </a:solidFill>
              <a:latin typeface="Trebuchet MS" pitchFamily="34" charset="0"/>
            </a:endParaRPr>
          </a:p>
        </p:txBody>
      </p:sp>
      <p:sp>
        <p:nvSpPr>
          <p:cNvPr id="5" name="Rectangle 5"/>
          <p:cNvSpPr>
            <a:spLocks noChangeArrowheads="1"/>
          </p:cNvSpPr>
          <p:nvPr/>
        </p:nvSpPr>
        <p:spPr bwMode="auto">
          <a:xfrm>
            <a:off x="0" y="6457890"/>
            <a:ext cx="8991600" cy="400110"/>
          </a:xfrm>
          <a:prstGeom prst="rect">
            <a:avLst/>
          </a:prstGeom>
          <a:noFill/>
          <a:ln w="9525" algn="ctr">
            <a:noFill/>
            <a:miter lim="800000"/>
            <a:headEnd/>
            <a:tailEnd/>
          </a:ln>
        </p:spPr>
        <p:txBody>
          <a:bodyPr wrap="square">
            <a:spAutoFit/>
          </a:bodyPr>
          <a:lstStyle/>
          <a:p>
            <a:pPr fontAlgn="base">
              <a:spcBef>
                <a:spcPct val="0"/>
              </a:spcBef>
              <a:spcAft>
                <a:spcPct val="0"/>
              </a:spcAft>
            </a:pPr>
            <a:r>
              <a:rPr lang="en-US" sz="1000" dirty="0">
                <a:solidFill>
                  <a:schemeClr val="tx2"/>
                </a:solidFill>
              </a:rPr>
              <a:t>Source: Pew Hispanic Center, National Survey of Latinos, </a:t>
            </a:r>
            <a:r>
              <a:rPr lang="en-US" sz="1000" dirty="0" smtClean="0">
                <a:solidFill>
                  <a:schemeClr val="tx2"/>
                </a:solidFill>
              </a:rPr>
              <a:t>2012. </a:t>
            </a:r>
            <a:r>
              <a:rPr lang="en-US" sz="1000" dirty="0">
                <a:solidFill>
                  <a:schemeClr val="tx2"/>
                </a:solidFill>
                <a:ea typeface="Cambria"/>
                <a:cs typeface="Times New Roman"/>
              </a:rPr>
              <a:t>General public figures from aggregated polls conducted by the Pew Research Center for the People &amp; the Press in 2012. Whites are non-Hispanic only.</a:t>
            </a:r>
            <a:endParaRPr lang="en-US" sz="1000" dirty="0">
              <a:solidFill>
                <a:schemeClr val="tx2"/>
              </a:solidFill>
            </a:endParaRPr>
          </a:p>
        </p:txBody>
      </p:sp>
      <p:graphicFrame>
        <p:nvGraphicFramePr>
          <p:cNvPr id="6" name="Table 5"/>
          <p:cNvGraphicFramePr>
            <a:graphicFrameLocks noGrp="1"/>
          </p:cNvGraphicFramePr>
          <p:nvPr/>
        </p:nvGraphicFramePr>
        <p:xfrm>
          <a:off x="1219200" y="1676397"/>
          <a:ext cx="6781800" cy="4572000"/>
        </p:xfrm>
        <a:graphic>
          <a:graphicData uri="http://schemas.openxmlformats.org/drawingml/2006/table">
            <a:tbl>
              <a:tblPr/>
              <a:tblGrid>
                <a:gridCol w="2855496"/>
                <a:gridCol w="1070810"/>
                <a:gridCol w="1070810"/>
                <a:gridCol w="1070810"/>
                <a:gridCol w="713874"/>
              </a:tblGrid>
              <a:tr h="297126">
                <a:tc>
                  <a:txBody>
                    <a:bodyPr/>
                    <a:lstStyle/>
                    <a:p>
                      <a:pPr marL="0" marR="0" algn="r">
                        <a:lnSpc>
                          <a:spcPct val="100000"/>
                        </a:lnSpc>
                        <a:spcBef>
                          <a:spcPts val="0"/>
                        </a:spcBef>
                        <a:spcAft>
                          <a:spcPts val="200"/>
                        </a:spcAft>
                      </a:pPr>
                      <a:endParaRPr lang="en-US" sz="1600" b="1" dirty="0">
                        <a:latin typeface="Verdana"/>
                        <a:ea typeface="Cambria"/>
                        <a:cs typeface="Times New Roman"/>
                      </a:endParaRPr>
                    </a:p>
                  </a:txBody>
                  <a:tcPr marL="0" marR="0" marT="0" marB="0" anchor="b">
                    <a:lnL>
                      <a:noFill/>
                    </a:lnL>
                    <a:lnR>
                      <a:noFill/>
                    </a:lnR>
                    <a:lnT>
                      <a:noFill/>
                    </a:lnT>
                    <a:lnB>
                      <a:noFill/>
                    </a:lnB>
                  </a:tcPr>
                </a:tc>
                <a:tc>
                  <a:txBody>
                    <a:bodyPr/>
                    <a:lstStyle/>
                    <a:p>
                      <a:pPr marL="0" marR="0" algn="ctr">
                        <a:lnSpc>
                          <a:spcPct val="100000"/>
                        </a:lnSpc>
                        <a:spcBef>
                          <a:spcPts val="0"/>
                        </a:spcBef>
                        <a:spcAft>
                          <a:spcPts val="200"/>
                        </a:spcAft>
                      </a:pPr>
                      <a:r>
                        <a:rPr lang="en-US" sz="1600" b="1">
                          <a:latin typeface="Verdana"/>
                          <a:ea typeface="Cambria"/>
                          <a:cs typeface="Times New Roman"/>
                        </a:rPr>
                        <a:t>Favor</a:t>
                      </a:r>
                    </a:p>
                  </a:txBody>
                  <a:tcPr marL="0" marR="0" marT="0" marB="0" anchor="b">
                    <a:lnL>
                      <a:noFill/>
                    </a:lnL>
                    <a:lnR>
                      <a:noFill/>
                    </a:lnR>
                    <a:lnT>
                      <a:noFill/>
                    </a:lnT>
                    <a:lnB>
                      <a:noFill/>
                    </a:lnB>
                  </a:tcPr>
                </a:tc>
                <a:tc>
                  <a:txBody>
                    <a:bodyPr/>
                    <a:lstStyle/>
                    <a:p>
                      <a:pPr marL="0" marR="0" algn="ctr">
                        <a:lnSpc>
                          <a:spcPct val="100000"/>
                        </a:lnSpc>
                        <a:spcBef>
                          <a:spcPts val="0"/>
                        </a:spcBef>
                        <a:spcAft>
                          <a:spcPts val="200"/>
                        </a:spcAft>
                      </a:pPr>
                      <a:r>
                        <a:rPr lang="en-US" sz="1600" b="1">
                          <a:latin typeface="Verdana"/>
                          <a:ea typeface="Cambria"/>
                          <a:cs typeface="Times New Roman"/>
                        </a:rPr>
                        <a:t>Oppose</a:t>
                      </a:r>
                    </a:p>
                  </a:txBody>
                  <a:tcPr marL="0" marR="0" marT="0" marB="0" anchor="b">
                    <a:lnL>
                      <a:noFill/>
                    </a:lnL>
                    <a:lnR>
                      <a:noFill/>
                    </a:lnR>
                    <a:lnT>
                      <a:noFill/>
                    </a:lnT>
                    <a:lnB>
                      <a:noFill/>
                    </a:lnB>
                  </a:tcPr>
                </a:tc>
                <a:tc>
                  <a:txBody>
                    <a:bodyPr/>
                    <a:lstStyle/>
                    <a:p>
                      <a:pPr marL="0" marR="0" algn="ctr">
                        <a:lnSpc>
                          <a:spcPct val="100000"/>
                        </a:lnSpc>
                        <a:spcBef>
                          <a:spcPts val="0"/>
                        </a:spcBef>
                        <a:spcAft>
                          <a:spcPts val="200"/>
                        </a:spcAft>
                      </a:pPr>
                      <a:r>
                        <a:rPr lang="en-US" sz="1600" b="1" dirty="0">
                          <a:latin typeface="Verdana"/>
                          <a:ea typeface="Cambria"/>
                          <a:cs typeface="Times New Roman"/>
                        </a:rPr>
                        <a:t>DK</a:t>
                      </a:r>
                    </a:p>
                  </a:txBody>
                  <a:tcPr marL="0" marR="0" marT="0" marB="0" anchor="b">
                    <a:lnL>
                      <a:noFill/>
                    </a:lnL>
                    <a:lnR>
                      <a:noFill/>
                    </a:lnR>
                    <a:lnT>
                      <a:noFill/>
                    </a:lnT>
                    <a:lnB>
                      <a:noFill/>
                    </a:lnB>
                  </a:tcPr>
                </a:tc>
                <a:tc>
                  <a:txBody>
                    <a:bodyPr/>
                    <a:lstStyle/>
                    <a:p>
                      <a:pPr marL="0" marR="0" algn="ctr">
                        <a:lnSpc>
                          <a:spcPct val="100000"/>
                        </a:lnSpc>
                        <a:spcBef>
                          <a:spcPts val="0"/>
                        </a:spcBef>
                        <a:spcAft>
                          <a:spcPts val="200"/>
                        </a:spcAft>
                      </a:pPr>
                      <a:r>
                        <a:rPr lang="en-US" sz="1600" b="1" dirty="0">
                          <a:solidFill>
                            <a:srgbClr val="7F7F7F"/>
                          </a:solidFill>
                          <a:latin typeface="Verdana"/>
                          <a:ea typeface="Cambria"/>
                          <a:cs typeface="Times New Roman"/>
                        </a:rPr>
                        <a:t>N</a:t>
                      </a:r>
                      <a:endParaRPr lang="en-US" sz="1600" b="1" dirty="0">
                        <a:latin typeface="Verdana"/>
                        <a:ea typeface="Cambria"/>
                        <a:cs typeface="Times New Roman"/>
                      </a:endParaRPr>
                    </a:p>
                  </a:txBody>
                  <a:tcPr marL="0" marR="0" marT="0" marB="0" anchor="b">
                    <a:lnL>
                      <a:noFill/>
                    </a:lnL>
                    <a:lnR>
                      <a:noFill/>
                    </a:lnR>
                    <a:lnT>
                      <a:noFill/>
                    </a:lnT>
                    <a:lnB>
                      <a:noFill/>
                    </a:lnB>
                  </a:tcPr>
                </a:tc>
              </a:tr>
              <a:tr h="276902">
                <a:tc>
                  <a:txBody>
                    <a:bodyPr/>
                    <a:lstStyle/>
                    <a:p>
                      <a:pPr marL="0" marR="0" algn="l">
                        <a:lnSpc>
                          <a:spcPct val="100000"/>
                        </a:lnSpc>
                        <a:spcBef>
                          <a:spcPts val="200"/>
                        </a:spcBef>
                        <a:spcAft>
                          <a:spcPts val="200"/>
                        </a:spcAft>
                      </a:pPr>
                      <a:endParaRPr lang="en-US" sz="1600" dirty="0">
                        <a:latin typeface="Verdana"/>
                        <a:ea typeface="Cambria"/>
                        <a:cs typeface="Times New Roman"/>
                      </a:endParaRP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a:latin typeface="Verdana"/>
                          <a:ea typeface="Cambria"/>
                          <a:cs typeface="Times New Roman"/>
                        </a:rPr>
                        <a:t>%</a:t>
                      </a: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a:latin typeface="Verdana"/>
                          <a:ea typeface="Cambria"/>
                          <a:cs typeface="Times New Roman"/>
                        </a:rPr>
                        <a:t>%</a:t>
                      </a: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a:latin typeface="Verdana"/>
                          <a:ea typeface="Cambria"/>
                          <a:cs typeface="Times New Roman"/>
                        </a:rPr>
                        <a:t>%</a:t>
                      </a: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endParaRPr lang="en-US" sz="1600">
                        <a:latin typeface="Verdana"/>
                        <a:ea typeface="Cambria"/>
                        <a:cs typeface="Times New Roman"/>
                      </a:endParaRPr>
                    </a:p>
                  </a:txBody>
                  <a:tcPr marL="0" marR="0" marT="0" marB="0" anchor="b">
                    <a:lnL>
                      <a:noFill/>
                    </a:lnL>
                    <a:lnR>
                      <a:noFill/>
                    </a:lnR>
                    <a:lnT>
                      <a:noFill/>
                    </a:lnT>
                    <a:lnB>
                      <a:noFill/>
                    </a:lnB>
                  </a:tcPr>
                </a:tc>
              </a:tr>
              <a:tr h="297126">
                <a:tc>
                  <a:txBody>
                    <a:bodyPr/>
                    <a:lstStyle/>
                    <a:p>
                      <a:pPr marL="0" marR="0" algn="l">
                        <a:lnSpc>
                          <a:spcPct val="100000"/>
                        </a:lnSpc>
                        <a:spcBef>
                          <a:spcPts val="200"/>
                        </a:spcBef>
                        <a:spcAft>
                          <a:spcPts val="200"/>
                        </a:spcAft>
                      </a:pPr>
                      <a:r>
                        <a:rPr lang="en-US" sz="1600" b="1" dirty="0">
                          <a:latin typeface="Verdana"/>
                          <a:ea typeface="Cambria"/>
                          <a:cs typeface="Times New Roman"/>
                        </a:rPr>
                        <a:t>All Latinos</a:t>
                      </a:r>
                      <a:endParaRPr lang="en-US" sz="1600" dirty="0">
                        <a:latin typeface="Verdana"/>
                        <a:ea typeface="Cambria"/>
                        <a:cs typeface="Times New Roman"/>
                      </a:endParaRP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dirty="0">
                          <a:latin typeface="Verdana"/>
                          <a:ea typeface="Cambria"/>
                          <a:cs typeface="Times New Roman"/>
                        </a:rPr>
                        <a:t>52</a:t>
                      </a: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a:latin typeface="Verdana"/>
                          <a:ea typeface="Cambria"/>
                          <a:cs typeface="Times New Roman"/>
                        </a:rPr>
                        <a:t>34</a:t>
                      </a: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a:latin typeface="Verdana"/>
                          <a:ea typeface="Cambria"/>
                          <a:cs typeface="Times New Roman"/>
                        </a:rPr>
                        <a:t>13=100</a:t>
                      </a: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a:solidFill>
                            <a:srgbClr val="7F7F7F"/>
                          </a:solidFill>
                          <a:latin typeface="Verdana"/>
                          <a:ea typeface="Cambria"/>
                          <a:cs typeface="Times New Roman"/>
                        </a:rPr>
                        <a:t>1,765</a:t>
                      </a:r>
                      <a:endParaRPr lang="en-US" sz="1600">
                        <a:latin typeface="Verdana"/>
                        <a:ea typeface="Cambria"/>
                        <a:cs typeface="Times New Roman"/>
                      </a:endParaRPr>
                    </a:p>
                  </a:txBody>
                  <a:tcPr marL="0" marR="0" marT="0" marB="0" anchor="b">
                    <a:lnL>
                      <a:noFill/>
                    </a:lnL>
                    <a:lnR>
                      <a:noFill/>
                    </a:lnR>
                    <a:lnT>
                      <a:noFill/>
                    </a:lnT>
                    <a:lnB>
                      <a:noFill/>
                    </a:lnB>
                  </a:tcPr>
                </a:tc>
              </a:tr>
              <a:tr h="276902">
                <a:tc>
                  <a:txBody>
                    <a:bodyPr/>
                    <a:lstStyle/>
                    <a:p>
                      <a:pPr marL="0" marR="0" algn="l">
                        <a:lnSpc>
                          <a:spcPct val="100000"/>
                        </a:lnSpc>
                        <a:spcBef>
                          <a:spcPts val="200"/>
                        </a:spcBef>
                        <a:spcAft>
                          <a:spcPts val="200"/>
                        </a:spcAft>
                      </a:pPr>
                      <a:r>
                        <a:rPr lang="en-US" sz="1600" dirty="0">
                          <a:latin typeface="Verdana"/>
                          <a:ea typeface="Cambria"/>
                          <a:cs typeface="Times New Roman"/>
                        </a:rPr>
                        <a:t>Catholic</a:t>
                      </a: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dirty="0">
                          <a:latin typeface="Verdana"/>
                          <a:ea typeface="Cambria"/>
                          <a:cs typeface="Times New Roman"/>
                        </a:rPr>
                        <a:t>54</a:t>
                      </a: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a:latin typeface="Verdana"/>
                          <a:ea typeface="Cambria"/>
                          <a:cs typeface="Times New Roman"/>
                        </a:rPr>
                        <a:t>31</a:t>
                      </a: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a:latin typeface="Verdana"/>
                          <a:ea typeface="Cambria"/>
                          <a:cs typeface="Times New Roman"/>
                        </a:rPr>
                        <a:t>15=100</a:t>
                      </a: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a:solidFill>
                            <a:srgbClr val="7F7F7F"/>
                          </a:solidFill>
                          <a:latin typeface="Verdana"/>
                          <a:ea typeface="Cambria"/>
                          <a:cs typeface="Times New Roman"/>
                        </a:rPr>
                        <a:t>798</a:t>
                      </a:r>
                      <a:endParaRPr lang="en-US" sz="1600">
                        <a:latin typeface="Verdana"/>
                        <a:ea typeface="Cambria"/>
                        <a:cs typeface="Times New Roman"/>
                      </a:endParaRPr>
                    </a:p>
                  </a:txBody>
                  <a:tcPr marL="0" marR="0" marT="0" marB="0" anchor="b">
                    <a:lnL>
                      <a:noFill/>
                    </a:lnL>
                    <a:lnR>
                      <a:noFill/>
                    </a:lnR>
                    <a:lnT>
                      <a:noFill/>
                    </a:lnT>
                    <a:lnB>
                      <a:noFill/>
                    </a:lnB>
                  </a:tcPr>
                </a:tc>
              </a:tr>
              <a:tr h="276902">
                <a:tc>
                  <a:txBody>
                    <a:bodyPr/>
                    <a:lstStyle/>
                    <a:p>
                      <a:pPr marL="0" marR="0" algn="l">
                        <a:lnSpc>
                          <a:spcPct val="100000"/>
                        </a:lnSpc>
                        <a:spcBef>
                          <a:spcPts val="200"/>
                        </a:spcBef>
                        <a:spcAft>
                          <a:spcPts val="200"/>
                        </a:spcAft>
                      </a:pPr>
                      <a:r>
                        <a:rPr lang="en-US" sz="1600" dirty="0">
                          <a:latin typeface="Verdana"/>
                          <a:ea typeface="Cambria"/>
                          <a:cs typeface="Times New Roman"/>
                        </a:rPr>
                        <a:t>Protestant</a:t>
                      </a: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dirty="0">
                          <a:latin typeface="Verdana"/>
                          <a:ea typeface="Cambria"/>
                          <a:cs typeface="Times New Roman"/>
                        </a:rPr>
                        <a:t>31</a:t>
                      </a: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a:latin typeface="Verdana"/>
                          <a:ea typeface="Cambria"/>
                          <a:cs typeface="Times New Roman"/>
                        </a:rPr>
                        <a:t>58</a:t>
                      </a: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a:latin typeface="Verdana"/>
                          <a:ea typeface="Cambria"/>
                          <a:cs typeface="Times New Roman"/>
                        </a:rPr>
                        <a:t>11=100</a:t>
                      </a: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a:solidFill>
                            <a:srgbClr val="7F7F7F"/>
                          </a:solidFill>
                          <a:latin typeface="Verdana"/>
                          <a:ea typeface="Cambria"/>
                          <a:cs typeface="Times New Roman"/>
                        </a:rPr>
                        <a:t>551</a:t>
                      </a:r>
                      <a:endParaRPr lang="en-US" sz="1600">
                        <a:latin typeface="Verdana"/>
                        <a:ea typeface="Cambria"/>
                        <a:cs typeface="Times New Roman"/>
                      </a:endParaRPr>
                    </a:p>
                  </a:txBody>
                  <a:tcPr marL="0" marR="0" marT="0" marB="0" anchor="b">
                    <a:lnL>
                      <a:noFill/>
                    </a:lnL>
                    <a:lnR>
                      <a:noFill/>
                    </a:lnR>
                    <a:lnT>
                      <a:noFill/>
                    </a:lnT>
                    <a:lnB>
                      <a:noFill/>
                    </a:lnB>
                  </a:tcPr>
                </a:tc>
              </a:tr>
              <a:tr h="276902">
                <a:tc>
                  <a:txBody>
                    <a:bodyPr/>
                    <a:lstStyle/>
                    <a:p>
                      <a:pPr marL="0" marR="0" algn="l">
                        <a:lnSpc>
                          <a:spcPct val="100000"/>
                        </a:lnSpc>
                        <a:spcBef>
                          <a:spcPts val="200"/>
                        </a:spcBef>
                        <a:spcAft>
                          <a:spcPts val="200"/>
                        </a:spcAft>
                      </a:pPr>
                      <a:r>
                        <a:rPr lang="en-US" sz="1600" i="1" dirty="0">
                          <a:latin typeface="Verdana"/>
                          <a:ea typeface="Cambria"/>
                          <a:cs typeface="Times New Roman"/>
                        </a:rPr>
                        <a:t> </a:t>
                      </a:r>
                      <a:r>
                        <a:rPr lang="en-US" sz="1600" i="1" dirty="0" smtClean="0">
                          <a:latin typeface="Verdana"/>
                          <a:ea typeface="Cambria"/>
                          <a:cs typeface="Times New Roman"/>
                        </a:rPr>
                        <a:t> Evangelical</a:t>
                      </a:r>
                      <a:endParaRPr lang="en-US" sz="1600" i="1" dirty="0">
                        <a:latin typeface="Verdana"/>
                        <a:ea typeface="Cambria"/>
                        <a:cs typeface="Times New Roman"/>
                      </a:endParaRPr>
                    </a:p>
                  </a:txBody>
                  <a:tcPr marL="0" marR="0" marT="0" marB="0" anchor="b">
                    <a:lnL>
                      <a:noFill/>
                    </a:lnL>
                    <a:lnR>
                      <a:noFill/>
                    </a:lnR>
                    <a:lnT>
                      <a:noFill/>
                    </a:lnT>
                    <a:lnB>
                      <a:noFill/>
                    </a:lnB>
                    <a:solidFill>
                      <a:schemeClr val="accent2"/>
                    </a:solidFill>
                  </a:tcPr>
                </a:tc>
                <a:tc>
                  <a:txBody>
                    <a:bodyPr/>
                    <a:lstStyle/>
                    <a:p>
                      <a:pPr marL="0" marR="0" algn="ctr">
                        <a:lnSpc>
                          <a:spcPct val="100000"/>
                        </a:lnSpc>
                        <a:spcBef>
                          <a:spcPts val="200"/>
                        </a:spcBef>
                        <a:spcAft>
                          <a:spcPts val="200"/>
                        </a:spcAft>
                      </a:pPr>
                      <a:r>
                        <a:rPr lang="en-US" sz="1600" i="1" dirty="0">
                          <a:latin typeface="Verdana"/>
                          <a:ea typeface="Cambria"/>
                          <a:cs typeface="Times New Roman"/>
                        </a:rPr>
                        <a:t>25</a:t>
                      </a:r>
                    </a:p>
                  </a:txBody>
                  <a:tcPr marL="0" marR="0" marT="0" marB="0" anchor="b">
                    <a:lnL>
                      <a:noFill/>
                    </a:lnL>
                    <a:lnR>
                      <a:noFill/>
                    </a:lnR>
                    <a:lnT>
                      <a:noFill/>
                    </a:lnT>
                    <a:lnB>
                      <a:noFill/>
                    </a:lnB>
                    <a:solidFill>
                      <a:schemeClr val="accent2"/>
                    </a:solidFill>
                  </a:tcPr>
                </a:tc>
                <a:tc>
                  <a:txBody>
                    <a:bodyPr/>
                    <a:lstStyle/>
                    <a:p>
                      <a:pPr marL="0" marR="0" algn="ctr">
                        <a:lnSpc>
                          <a:spcPct val="100000"/>
                        </a:lnSpc>
                        <a:spcBef>
                          <a:spcPts val="200"/>
                        </a:spcBef>
                        <a:spcAft>
                          <a:spcPts val="200"/>
                        </a:spcAft>
                      </a:pPr>
                      <a:r>
                        <a:rPr lang="en-US" sz="1600" i="1" dirty="0">
                          <a:latin typeface="Verdana"/>
                          <a:ea typeface="Cambria"/>
                          <a:cs typeface="Times New Roman"/>
                        </a:rPr>
                        <a:t>66</a:t>
                      </a:r>
                    </a:p>
                  </a:txBody>
                  <a:tcPr marL="0" marR="0" marT="0" marB="0" anchor="b">
                    <a:lnL>
                      <a:noFill/>
                    </a:lnL>
                    <a:lnR>
                      <a:noFill/>
                    </a:lnR>
                    <a:lnT>
                      <a:noFill/>
                    </a:lnT>
                    <a:lnB>
                      <a:noFill/>
                    </a:lnB>
                    <a:solidFill>
                      <a:schemeClr val="accent2"/>
                    </a:solidFill>
                  </a:tcPr>
                </a:tc>
                <a:tc>
                  <a:txBody>
                    <a:bodyPr/>
                    <a:lstStyle/>
                    <a:p>
                      <a:pPr marL="0" marR="0" algn="ctr">
                        <a:lnSpc>
                          <a:spcPct val="100000"/>
                        </a:lnSpc>
                        <a:spcBef>
                          <a:spcPts val="200"/>
                        </a:spcBef>
                        <a:spcAft>
                          <a:spcPts val="200"/>
                        </a:spcAft>
                      </a:pPr>
                      <a:r>
                        <a:rPr lang="en-US" sz="1600" i="1" dirty="0">
                          <a:latin typeface="Verdana"/>
                          <a:ea typeface="Cambria"/>
                          <a:cs typeface="Times New Roman"/>
                        </a:rPr>
                        <a:t>9=100</a:t>
                      </a:r>
                    </a:p>
                  </a:txBody>
                  <a:tcPr marL="0" marR="0" marT="0" marB="0" anchor="b">
                    <a:lnL>
                      <a:noFill/>
                    </a:lnL>
                    <a:lnR>
                      <a:noFill/>
                    </a:lnR>
                    <a:lnT>
                      <a:noFill/>
                    </a:lnT>
                    <a:lnB>
                      <a:noFill/>
                    </a:lnB>
                    <a:solidFill>
                      <a:schemeClr val="accent2"/>
                    </a:solidFill>
                  </a:tcPr>
                </a:tc>
                <a:tc>
                  <a:txBody>
                    <a:bodyPr/>
                    <a:lstStyle/>
                    <a:p>
                      <a:pPr marL="0" marR="0" algn="ctr">
                        <a:lnSpc>
                          <a:spcPct val="100000"/>
                        </a:lnSpc>
                        <a:spcBef>
                          <a:spcPts val="200"/>
                        </a:spcBef>
                        <a:spcAft>
                          <a:spcPts val="200"/>
                        </a:spcAft>
                      </a:pPr>
                      <a:r>
                        <a:rPr lang="en-US" sz="1600" i="1" dirty="0">
                          <a:solidFill>
                            <a:srgbClr val="7F7F7F"/>
                          </a:solidFill>
                          <a:latin typeface="Verdana"/>
                          <a:ea typeface="Cambria"/>
                          <a:cs typeface="Times New Roman"/>
                        </a:rPr>
                        <a:t>389</a:t>
                      </a:r>
                      <a:endParaRPr lang="en-US" sz="1600" i="1" dirty="0">
                        <a:latin typeface="Verdana"/>
                        <a:ea typeface="Cambria"/>
                        <a:cs typeface="Times New Roman"/>
                      </a:endParaRPr>
                    </a:p>
                  </a:txBody>
                  <a:tcPr marL="0" marR="0" marT="0" marB="0" anchor="b">
                    <a:lnL>
                      <a:noFill/>
                    </a:lnL>
                    <a:lnR>
                      <a:noFill/>
                    </a:lnR>
                    <a:lnT>
                      <a:noFill/>
                    </a:lnT>
                    <a:lnB>
                      <a:noFill/>
                    </a:lnB>
                    <a:solidFill>
                      <a:schemeClr val="accent2"/>
                    </a:solidFill>
                  </a:tcPr>
                </a:tc>
              </a:tr>
              <a:tr h="276902">
                <a:tc>
                  <a:txBody>
                    <a:bodyPr/>
                    <a:lstStyle/>
                    <a:p>
                      <a:pPr marL="0" marR="0" algn="l">
                        <a:lnSpc>
                          <a:spcPct val="100000"/>
                        </a:lnSpc>
                        <a:spcBef>
                          <a:spcPts val="200"/>
                        </a:spcBef>
                        <a:spcAft>
                          <a:spcPts val="200"/>
                        </a:spcAft>
                      </a:pPr>
                      <a:r>
                        <a:rPr lang="en-US" sz="1600" i="1" dirty="0">
                          <a:latin typeface="Verdana"/>
                          <a:ea typeface="Cambria"/>
                          <a:cs typeface="Times New Roman"/>
                        </a:rPr>
                        <a:t> </a:t>
                      </a:r>
                      <a:r>
                        <a:rPr lang="en-US" sz="1600" i="1" dirty="0" smtClean="0">
                          <a:latin typeface="Verdana"/>
                          <a:ea typeface="Cambria"/>
                          <a:cs typeface="Times New Roman"/>
                        </a:rPr>
                        <a:t> Mainline</a:t>
                      </a:r>
                      <a:endParaRPr lang="en-US" sz="1600" i="1" dirty="0">
                        <a:latin typeface="Verdana"/>
                        <a:ea typeface="Cambria"/>
                        <a:cs typeface="Times New Roman"/>
                      </a:endParaRP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i="1" dirty="0">
                          <a:latin typeface="Verdana"/>
                          <a:ea typeface="Cambria"/>
                          <a:cs typeface="Times New Roman"/>
                        </a:rPr>
                        <a:t>46</a:t>
                      </a: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i="1" dirty="0">
                          <a:latin typeface="Verdana"/>
                          <a:ea typeface="Cambria"/>
                          <a:cs typeface="Times New Roman"/>
                        </a:rPr>
                        <a:t>37</a:t>
                      </a: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i="1">
                          <a:latin typeface="Verdana"/>
                          <a:ea typeface="Cambria"/>
                          <a:cs typeface="Times New Roman"/>
                        </a:rPr>
                        <a:t>17=100</a:t>
                      </a: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i="1" dirty="0">
                          <a:solidFill>
                            <a:srgbClr val="7F7F7F"/>
                          </a:solidFill>
                          <a:latin typeface="Verdana"/>
                          <a:ea typeface="Cambria"/>
                          <a:cs typeface="Times New Roman"/>
                        </a:rPr>
                        <a:t>156</a:t>
                      </a:r>
                      <a:endParaRPr lang="en-US" sz="1600" i="1" dirty="0">
                        <a:latin typeface="Verdana"/>
                        <a:ea typeface="Cambria"/>
                        <a:cs typeface="Times New Roman"/>
                      </a:endParaRPr>
                    </a:p>
                  </a:txBody>
                  <a:tcPr marL="0" marR="0" marT="0" marB="0" anchor="b">
                    <a:lnL>
                      <a:noFill/>
                    </a:lnL>
                    <a:lnR>
                      <a:noFill/>
                    </a:lnR>
                    <a:lnT>
                      <a:noFill/>
                    </a:lnT>
                    <a:lnB>
                      <a:noFill/>
                    </a:lnB>
                  </a:tcPr>
                </a:tc>
              </a:tr>
              <a:tr h="276902">
                <a:tc>
                  <a:txBody>
                    <a:bodyPr/>
                    <a:lstStyle/>
                    <a:p>
                      <a:pPr marL="0" marR="0" algn="l">
                        <a:lnSpc>
                          <a:spcPct val="100000"/>
                        </a:lnSpc>
                        <a:spcBef>
                          <a:spcPts val="200"/>
                        </a:spcBef>
                        <a:spcAft>
                          <a:spcPts val="200"/>
                        </a:spcAft>
                      </a:pPr>
                      <a:r>
                        <a:rPr lang="en-US" sz="1600" dirty="0">
                          <a:latin typeface="Verdana"/>
                          <a:ea typeface="Cambria"/>
                          <a:cs typeface="Times New Roman"/>
                        </a:rPr>
                        <a:t>Unaffiliated</a:t>
                      </a: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dirty="0">
                          <a:latin typeface="Verdana"/>
                          <a:ea typeface="Cambria"/>
                          <a:cs typeface="Times New Roman"/>
                        </a:rPr>
                        <a:t>71</a:t>
                      </a: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dirty="0">
                          <a:latin typeface="Verdana"/>
                          <a:ea typeface="Cambria"/>
                          <a:cs typeface="Times New Roman"/>
                        </a:rPr>
                        <a:t>18</a:t>
                      </a: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a:latin typeface="Verdana"/>
                          <a:ea typeface="Cambria"/>
                          <a:cs typeface="Times New Roman"/>
                        </a:rPr>
                        <a:t>11=100</a:t>
                      </a: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a:solidFill>
                            <a:srgbClr val="7F7F7F"/>
                          </a:solidFill>
                          <a:latin typeface="Verdana"/>
                          <a:ea typeface="Cambria"/>
                          <a:cs typeface="Times New Roman"/>
                        </a:rPr>
                        <a:t>292</a:t>
                      </a:r>
                      <a:endParaRPr lang="en-US" sz="1600">
                        <a:latin typeface="Verdana"/>
                        <a:ea typeface="Cambria"/>
                        <a:cs typeface="Times New Roman"/>
                      </a:endParaRPr>
                    </a:p>
                  </a:txBody>
                  <a:tcPr marL="0" marR="0" marT="0" marB="0" anchor="b">
                    <a:lnL>
                      <a:noFill/>
                    </a:lnL>
                    <a:lnR>
                      <a:noFill/>
                    </a:lnR>
                    <a:lnT>
                      <a:noFill/>
                    </a:lnT>
                    <a:lnB>
                      <a:noFill/>
                    </a:lnB>
                  </a:tcPr>
                </a:tc>
              </a:tr>
              <a:tr h="276902">
                <a:tc>
                  <a:txBody>
                    <a:bodyPr/>
                    <a:lstStyle/>
                    <a:p>
                      <a:pPr marL="0" marR="0" algn="l">
                        <a:lnSpc>
                          <a:spcPct val="100000"/>
                        </a:lnSpc>
                        <a:spcBef>
                          <a:spcPts val="200"/>
                        </a:spcBef>
                        <a:spcAft>
                          <a:spcPts val="200"/>
                        </a:spcAft>
                      </a:pPr>
                      <a:endParaRPr lang="en-US" sz="1600" dirty="0">
                        <a:latin typeface="Verdana"/>
                        <a:ea typeface="Cambria"/>
                        <a:cs typeface="Times New Roman"/>
                      </a:endParaRP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endParaRPr lang="en-US" sz="1600" dirty="0">
                        <a:latin typeface="Verdana"/>
                        <a:ea typeface="Cambria"/>
                        <a:cs typeface="Times New Roman"/>
                      </a:endParaRP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endParaRPr lang="en-US" sz="1600" dirty="0">
                        <a:latin typeface="Verdana"/>
                        <a:ea typeface="Cambria"/>
                        <a:cs typeface="Times New Roman"/>
                      </a:endParaRP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endParaRPr lang="en-US" sz="1600">
                        <a:latin typeface="Verdana"/>
                        <a:ea typeface="Cambria"/>
                        <a:cs typeface="Times New Roman"/>
                      </a:endParaRP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endParaRPr lang="en-US" sz="1600">
                        <a:latin typeface="Verdana"/>
                        <a:ea typeface="Cambria"/>
                        <a:cs typeface="Times New Roman"/>
                      </a:endParaRPr>
                    </a:p>
                  </a:txBody>
                  <a:tcPr marL="0" marR="0" marT="0" marB="0" anchor="b">
                    <a:lnL>
                      <a:noFill/>
                    </a:lnL>
                    <a:lnR>
                      <a:noFill/>
                    </a:lnR>
                    <a:lnT>
                      <a:noFill/>
                    </a:lnT>
                    <a:lnB>
                      <a:noFill/>
                    </a:lnB>
                  </a:tcPr>
                </a:tc>
              </a:tr>
              <a:tr h="297126">
                <a:tc>
                  <a:txBody>
                    <a:bodyPr/>
                    <a:lstStyle/>
                    <a:p>
                      <a:pPr marL="0" marR="0" algn="l">
                        <a:lnSpc>
                          <a:spcPct val="100000"/>
                        </a:lnSpc>
                        <a:spcBef>
                          <a:spcPts val="200"/>
                        </a:spcBef>
                        <a:spcAft>
                          <a:spcPts val="200"/>
                        </a:spcAft>
                      </a:pPr>
                      <a:r>
                        <a:rPr lang="en-US" sz="1600" b="1" dirty="0">
                          <a:latin typeface="Verdana"/>
                          <a:ea typeface="Cambria"/>
                          <a:cs typeface="Times New Roman"/>
                        </a:rPr>
                        <a:t>U.S. general public</a:t>
                      </a:r>
                      <a:endParaRPr lang="en-US" sz="1600" dirty="0">
                        <a:latin typeface="Verdana"/>
                        <a:ea typeface="Cambria"/>
                        <a:cs typeface="Times New Roman"/>
                      </a:endParaRP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dirty="0">
                          <a:latin typeface="Verdana"/>
                          <a:ea typeface="Cambria"/>
                          <a:cs typeface="Times New Roman"/>
                        </a:rPr>
                        <a:t>48</a:t>
                      </a: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dirty="0">
                          <a:latin typeface="Verdana"/>
                          <a:ea typeface="Cambria"/>
                          <a:cs typeface="Times New Roman"/>
                        </a:rPr>
                        <a:t>44</a:t>
                      </a: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dirty="0">
                          <a:latin typeface="Verdana"/>
                          <a:ea typeface="Cambria"/>
                          <a:cs typeface="Times New Roman"/>
                        </a:rPr>
                        <a:t>9=100</a:t>
                      </a: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a:solidFill>
                            <a:srgbClr val="7F7F7F"/>
                          </a:solidFill>
                          <a:latin typeface="Verdana"/>
                          <a:ea typeface="Cambria"/>
                          <a:cs typeface="Times New Roman"/>
                        </a:rPr>
                        <a:t>6,500</a:t>
                      </a:r>
                      <a:endParaRPr lang="en-US" sz="1600">
                        <a:latin typeface="Verdana"/>
                        <a:ea typeface="Cambria"/>
                        <a:cs typeface="Times New Roman"/>
                      </a:endParaRPr>
                    </a:p>
                  </a:txBody>
                  <a:tcPr marL="0" marR="0" marT="0" marB="0" anchor="b">
                    <a:lnL>
                      <a:noFill/>
                    </a:lnL>
                    <a:lnR>
                      <a:noFill/>
                    </a:lnR>
                    <a:lnT>
                      <a:noFill/>
                    </a:lnT>
                    <a:lnB>
                      <a:noFill/>
                    </a:lnB>
                  </a:tcPr>
                </a:tc>
              </a:tr>
              <a:tr h="276902">
                <a:tc>
                  <a:txBody>
                    <a:bodyPr/>
                    <a:lstStyle/>
                    <a:p>
                      <a:pPr marL="0" marR="0" algn="l">
                        <a:lnSpc>
                          <a:spcPct val="100000"/>
                        </a:lnSpc>
                        <a:spcBef>
                          <a:spcPts val="200"/>
                        </a:spcBef>
                        <a:spcAft>
                          <a:spcPts val="200"/>
                        </a:spcAft>
                      </a:pPr>
                      <a:r>
                        <a:rPr lang="en-US" sz="1600">
                          <a:latin typeface="Verdana"/>
                          <a:ea typeface="Cambria"/>
                          <a:cs typeface="Times New Roman"/>
                        </a:rPr>
                        <a:t>Catholic</a:t>
                      </a: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dirty="0">
                          <a:latin typeface="Verdana"/>
                          <a:ea typeface="Cambria"/>
                          <a:cs typeface="Times New Roman"/>
                        </a:rPr>
                        <a:t>53</a:t>
                      </a: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dirty="0">
                          <a:latin typeface="Verdana"/>
                          <a:ea typeface="Cambria"/>
                          <a:cs typeface="Times New Roman"/>
                        </a:rPr>
                        <a:t>37</a:t>
                      </a: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dirty="0">
                          <a:latin typeface="Verdana"/>
                          <a:ea typeface="Cambria"/>
                          <a:cs typeface="Times New Roman"/>
                        </a:rPr>
                        <a:t>9=100</a:t>
                      </a: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a:solidFill>
                            <a:srgbClr val="7F7F7F"/>
                          </a:solidFill>
                          <a:latin typeface="Verdana"/>
                          <a:ea typeface="Cambria"/>
                          <a:cs typeface="Times New Roman"/>
                        </a:rPr>
                        <a:t>1391</a:t>
                      </a:r>
                      <a:endParaRPr lang="en-US" sz="1600">
                        <a:latin typeface="Verdana"/>
                        <a:ea typeface="Cambria"/>
                        <a:cs typeface="Times New Roman"/>
                      </a:endParaRPr>
                    </a:p>
                  </a:txBody>
                  <a:tcPr marL="0" marR="0" marT="0" marB="0" anchor="b">
                    <a:lnL>
                      <a:noFill/>
                    </a:lnL>
                    <a:lnR>
                      <a:noFill/>
                    </a:lnR>
                    <a:lnT>
                      <a:noFill/>
                    </a:lnT>
                    <a:lnB>
                      <a:noFill/>
                    </a:lnB>
                  </a:tcPr>
                </a:tc>
              </a:tr>
              <a:tr h="276902">
                <a:tc>
                  <a:txBody>
                    <a:bodyPr/>
                    <a:lstStyle/>
                    <a:p>
                      <a:pPr marL="0" marR="0" algn="l">
                        <a:lnSpc>
                          <a:spcPct val="100000"/>
                        </a:lnSpc>
                        <a:spcBef>
                          <a:spcPts val="200"/>
                        </a:spcBef>
                        <a:spcAft>
                          <a:spcPts val="200"/>
                        </a:spcAft>
                      </a:pPr>
                      <a:r>
                        <a:rPr lang="en-US" sz="1600" i="1" dirty="0">
                          <a:latin typeface="Verdana"/>
                          <a:ea typeface="Cambria"/>
                          <a:cs typeface="Times New Roman"/>
                        </a:rPr>
                        <a:t>  White Catholic</a:t>
                      </a: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i="1" dirty="0">
                          <a:latin typeface="Verdana"/>
                          <a:ea typeface="Cambria"/>
                          <a:cs typeface="Times New Roman"/>
                        </a:rPr>
                        <a:t>53</a:t>
                      </a: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i="1" dirty="0">
                          <a:latin typeface="Verdana"/>
                          <a:ea typeface="Cambria"/>
                          <a:cs typeface="Times New Roman"/>
                        </a:rPr>
                        <a:t>38</a:t>
                      </a: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i="1" dirty="0">
                          <a:latin typeface="Verdana"/>
                          <a:ea typeface="Cambria"/>
                          <a:cs typeface="Times New Roman"/>
                        </a:rPr>
                        <a:t>8=100</a:t>
                      </a: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i="1" dirty="0">
                          <a:solidFill>
                            <a:srgbClr val="7F7F7F"/>
                          </a:solidFill>
                          <a:latin typeface="Verdana"/>
                          <a:ea typeface="Cambria"/>
                          <a:cs typeface="Times New Roman"/>
                        </a:rPr>
                        <a:t>940</a:t>
                      </a:r>
                      <a:endParaRPr lang="en-US" sz="1600" i="1" dirty="0">
                        <a:latin typeface="Verdana"/>
                        <a:ea typeface="Cambria"/>
                        <a:cs typeface="Times New Roman"/>
                      </a:endParaRPr>
                    </a:p>
                  </a:txBody>
                  <a:tcPr marL="0" marR="0" marT="0" marB="0" anchor="b">
                    <a:lnL>
                      <a:noFill/>
                    </a:lnL>
                    <a:lnR>
                      <a:noFill/>
                    </a:lnR>
                    <a:lnT>
                      <a:noFill/>
                    </a:lnT>
                    <a:lnB>
                      <a:noFill/>
                    </a:lnB>
                  </a:tcPr>
                </a:tc>
              </a:tr>
              <a:tr h="297126">
                <a:tc>
                  <a:txBody>
                    <a:bodyPr/>
                    <a:lstStyle/>
                    <a:p>
                      <a:pPr marL="0" marR="0" algn="l">
                        <a:lnSpc>
                          <a:spcPct val="100000"/>
                        </a:lnSpc>
                        <a:spcBef>
                          <a:spcPts val="200"/>
                        </a:spcBef>
                        <a:spcAft>
                          <a:spcPts val="200"/>
                        </a:spcAft>
                      </a:pPr>
                      <a:r>
                        <a:rPr lang="en-US" sz="1600">
                          <a:latin typeface="Verdana"/>
                          <a:ea typeface="Cambria"/>
                          <a:cs typeface="Times New Roman"/>
                        </a:rPr>
                        <a:t>Protestant</a:t>
                      </a: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a:latin typeface="Verdana"/>
                          <a:ea typeface="Cambria"/>
                          <a:cs typeface="Times New Roman"/>
                        </a:rPr>
                        <a:t>33</a:t>
                      </a: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dirty="0">
                          <a:latin typeface="Verdana"/>
                          <a:ea typeface="Cambria"/>
                          <a:cs typeface="Times New Roman"/>
                        </a:rPr>
                        <a:t>58</a:t>
                      </a: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dirty="0">
                          <a:latin typeface="Verdana"/>
                          <a:ea typeface="Cambria"/>
                          <a:cs typeface="Times New Roman"/>
                        </a:rPr>
                        <a:t>9=100</a:t>
                      </a: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a:solidFill>
                            <a:srgbClr val="7F7F7F"/>
                          </a:solidFill>
                          <a:latin typeface="Verdana"/>
                          <a:ea typeface="Cambria"/>
                          <a:cs typeface="Times New Roman"/>
                        </a:rPr>
                        <a:t>3,406</a:t>
                      </a:r>
                      <a:endParaRPr lang="en-US" sz="1600">
                        <a:latin typeface="Verdana"/>
                        <a:ea typeface="Cambria"/>
                        <a:cs typeface="Times New Roman"/>
                      </a:endParaRPr>
                    </a:p>
                  </a:txBody>
                  <a:tcPr marL="0" marR="0" marT="0" marB="0" anchor="b">
                    <a:lnL>
                      <a:noFill/>
                    </a:lnL>
                    <a:lnR>
                      <a:noFill/>
                    </a:lnR>
                    <a:lnT>
                      <a:noFill/>
                    </a:lnT>
                    <a:lnB>
                      <a:noFill/>
                    </a:lnB>
                  </a:tcPr>
                </a:tc>
              </a:tr>
              <a:tr h="297126">
                <a:tc>
                  <a:txBody>
                    <a:bodyPr/>
                    <a:lstStyle/>
                    <a:p>
                      <a:pPr marL="0" marR="0" algn="l">
                        <a:lnSpc>
                          <a:spcPct val="100000"/>
                        </a:lnSpc>
                        <a:spcBef>
                          <a:spcPts val="200"/>
                        </a:spcBef>
                        <a:spcAft>
                          <a:spcPts val="200"/>
                        </a:spcAft>
                      </a:pPr>
                      <a:r>
                        <a:rPr lang="en-US" sz="1600" i="1" dirty="0">
                          <a:latin typeface="Verdana"/>
                          <a:ea typeface="Cambria"/>
                          <a:cs typeface="Times New Roman"/>
                        </a:rPr>
                        <a:t>  White evangelical </a:t>
                      </a:r>
                    </a:p>
                  </a:txBody>
                  <a:tcPr marL="0" marR="0" marT="0" marB="0" anchor="b">
                    <a:lnL>
                      <a:noFill/>
                    </a:lnL>
                    <a:lnR>
                      <a:noFill/>
                    </a:lnR>
                    <a:lnT>
                      <a:noFill/>
                    </a:lnT>
                    <a:lnB>
                      <a:noFill/>
                    </a:lnB>
                    <a:solidFill>
                      <a:schemeClr val="accent2"/>
                    </a:solidFill>
                  </a:tcPr>
                </a:tc>
                <a:tc>
                  <a:txBody>
                    <a:bodyPr/>
                    <a:lstStyle/>
                    <a:p>
                      <a:pPr marL="0" marR="0" algn="ctr">
                        <a:lnSpc>
                          <a:spcPct val="100000"/>
                        </a:lnSpc>
                        <a:spcBef>
                          <a:spcPts val="200"/>
                        </a:spcBef>
                        <a:spcAft>
                          <a:spcPts val="200"/>
                        </a:spcAft>
                      </a:pPr>
                      <a:r>
                        <a:rPr lang="en-US" sz="1600" i="1" dirty="0">
                          <a:latin typeface="Verdana"/>
                          <a:ea typeface="Cambria"/>
                          <a:cs typeface="Times New Roman"/>
                        </a:rPr>
                        <a:t>19</a:t>
                      </a:r>
                    </a:p>
                  </a:txBody>
                  <a:tcPr marL="0" marR="0" marT="0" marB="0" anchor="b">
                    <a:lnL>
                      <a:noFill/>
                    </a:lnL>
                    <a:lnR>
                      <a:noFill/>
                    </a:lnR>
                    <a:lnT>
                      <a:noFill/>
                    </a:lnT>
                    <a:lnB>
                      <a:noFill/>
                    </a:lnB>
                    <a:solidFill>
                      <a:schemeClr val="accent2"/>
                    </a:solidFill>
                  </a:tcPr>
                </a:tc>
                <a:tc>
                  <a:txBody>
                    <a:bodyPr/>
                    <a:lstStyle/>
                    <a:p>
                      <a:pPr marL="0" marR="0" algn="ctr">
                        <a:lnSpc>
                          <a:spcPct val="100000"/>
                        </a:lnSpc>
                        <a:spcBef>
                          <a:spcPts val="200"/>
                        </a:spcBef>
                        <a:spcAft>
                          <a:spcPts val="200"/>
                        </a:spcAft>
                      </a:pPr>
                      <a:r>
                        <a:rPr lang="en-US" sz="1600" i="1" dirty="0">
                          <a:latin typeface="Verdana"/>
                          <a:ea typeface="Cambria"/>
                          <a:cs typeface="Times New Roman"/>
                        </a:rPr>
                        <a:t>76</a:t>
                      </a:r>
                    </a:p>
                  </a:txBody>
                  <a:tcPr marL="0" marR="0" marT="0" marB="0" anchor="b">
                    <a:lnL>
                      <a:noFill/>
                    </a:lnL>
                    <a:lnR>
                      <a:noFill/>
                    </a:lnR>
                    <a:lnT>
                      <a:noFill/>
                    </a:lnT>
                    <a:lnB>
                      <a:noFill/>
                    </a:lnB>
                    <a:solidFill>
                      <a:schemeClr val="accent2"/>
                    </a:solidFill>
                  </a:tcPr>
                </a:tc>
                <a:tc>
                  <a:txBody>
                    <a:bodyPr/>
                    <a:lstStyle/>
                    <a:p>
                      <a:pPr marL="0" marR="0" algn="ctr">
                        <a:lnSpc>
                          <a:spcPct val="100000"/>
                        </a:lnSpc>
                        <a:spcBef>
                          <a:spcPts val="200"/>
                        </a:spcBef>
                        <a:spcAft>
                          <a:spcPts val="200"/>
                        </a:spcAft>
                      </a:pPr>
                      <a:r>
                        <a:rPr lang="en-US" sz="1600" i="1" dirty="0">
                          <a:latin typeface="Verdana"/>
                          <a:ea typeface="Cambria"/>
                          <a:cs typeface="Times New Roman"/>
                        </a:rPr>
                        <a:t>5=100</a:t>
                      </a:r>
                    </a:p>
                  </a:txBody>
                  <a:tcPr marL="0" marR="0" marT="0" marB="0" anchor="b">
                    <a:lnL>
                      <a:noFill/>
                    </a:lnL>
                    <a:lnR>
                      <a:noFill/>
                    </a:lnR>
                    <a:lnT>
                      <a:noFill/>
                    </a:lnT>
                    <a:lnB>
                      <a:noFill/>
                    </a:lnB>
                    <a:solidFill>
                      <a:schemeClr val="accent2"/>
                    </a:solidFill>
                  </a:tcPr>
                </a:tc>
                <a:tc>
                  <a:txBody>
                    <a:bodyPr/>
                    <a:lstStyle/>
                    <a:p>
                      <a:pPr marL="0" marR="0" algn="ctr">
                        <a:lnSpc>
                          <a:spcPct val="100000"/>
                        </a:lnSpc>
                        <a:spcBef>
                          <a:spcPts val="200"/>
                        </a:spcBef>
                        <a:spcAft>
                          <a:spcPts val="200"/>
                        </a:spcAft>
                      </a:pPr>
                      <a:r>
                        <a:rPr lang="en-US" sz="1600" i="1" dirty="0">
                          <a:solidFill>
                            <a:srgbClr val="7F7F7F"/>
                          </a:solidFill>
                          <a:latin typeface="Verdana"/>
                          <a:ea typeface="Cambria"/>
                          <a:cs typeface="Times New Roman"/>
                        </a:rPr>
                        <a:t>1,351</a:t>
                      </a:r>
                      <a:endParaRPr lang="en-US" sz="1600" i="1" dirty="0">
                        <a:latin typeface="Verdana"/>
                        <a:ea typeface="Cambria"/>
                        <a:cs typeface="Times New Roman"/>
                      </a:endParaRPr>
                    </a:p>
                  </a:txBody>
                  <a:tcPr marL="0" marR="0" marT="0" marB="0" anchor="b">
                    <a:lnL>
                      <a:noFill/>
                    </a:lnL>
                    <a:lnR>
                      <a:noFill/>
                    </a:lnR>
                    <a:lnT>
                      <a:noFill/>
                    </a:lnT>
                    <a:lnB>
                      <a:noFill/>
                    </a:lnB>
                    <a:solidFill>
                      <a:schemeClr val="accent2"/>
                    </a:solidFill>
                  </a:tcPr>
                </a:tc>
              </a:tr>
              <a:tr h="297126">
                <a:tc>
                  <a:txBody>
                    <a:bodyPr/>
                    <a:lstStyle/>
                    <a:p>
                      <a:pPr marL="0" marR="0" algn="l">
                        <a:lnSpc>
                          <a:spcPct val="100000"/>
                        </a:lnSpc>
                        <a:spcBef>
                          <a:spcPts val="200"/>
                        </a:spcBef>
                        <a:spcAft>
                          <a:spcPts val="200"/>
                        </a:spcAft>
                      </a:pPr>
                      <a:r>
                        <a:rPr lang="en-US" sz="1600" i="1">
                          <a:latin typeface="Verdana"/>
                          <a:ea typeface="Cambria"/>
                          <a:cs typeface="Times New Roman"/>
                        </a:rPr>
                        <a:t>  White mainline</a:t>
                      </a: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i="1" dirty="0">
                          <a:latin typeface="Verdana"/>
                          <a:ea typeface="Cambria"/>
                          <a:cs typeface="Times New Roman"/>
                        </a:rPr>
                        <a:t>52</a:t>
                      </a: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i="1" dirty="0">
                          <a:latin typeface="Verdana"/>
                          <a:ea typeface="Cambria"/>
                          <a:cs typeface="Times New Roman"/>
                        </a:rPr>
                        <a:t>37</a:t>
                      </a: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i="1" dirty="0">
                          <a:latin typeface="Verdana"/>
                          <a:ea typeface="Cambria"/>
                          <a:cs typeface="Times New Roman"/>
                        </a:rPr>
                        <a:t>11=100</a:t>
                      </a: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i="1" dirty="0">
                          <a:solidFill>
                            <a:srgbClr val="7F7F7F"/>
                          </a:solidFill>
                          <a:latin typeface="Verdana"/>
                          <a:ea typeface="Cambria"/>
                          <a:cs typeface="Times New Roman"/>
                        </a:rPr>
                        <a:t>1,146</a:t>
                      </a:r>
                      <a:endParaRPr lang="en-US" sz="1600" i="1" dirty="0">
                        <a:latin typeface="Verdana"/>
                        <a:ea typeface="Cambria"/>
                        <a:cs typeface="Times New Roman"/>
                      </a:endParaRPr>
                    </a:p>
                  </a:txBody>
                  <a:tcPr marL="0" marR="0" marT="0" marB="0" anchor="b">
                    <a:lnL>
                      <a:noFill/>
                    </a:lnL>
                    <a:lnR>
                      <a:noFill/>
                    </a:lnR>
                    <a:lnT>
                      <a:noFill/>
                    </a:lnT>
                    <a:lnB>
                      <a:noFill/>
                    </a:lnB>
                  </a:tcPr>
                </a:tc>
              </a:tr>
              <a:tr h="297126">
                <a:tc>
                  <a:txBody>
                    <a:bodyPr/>
                    <a:lstStyle/>
                    <a:p>
                      <a:pPr marL="0" marR="0" algn="l">
                        <a:lnSpc>
                          <a:spcPct val="100000"/>
                        </a:lnSpc>
                        <a:spcBef>
                          <a:spcPts val="200"/>
                        </a:spcBef>
                        <a:spcAft>
                          <a:spcPts val="200"/>
                        </a:spcAft>
                      </a:pPr>
                      <a:r>
                        <a:rPr lang="en-US" sz="1600">
                          <a:latin typeface="Verdana"/>
                          <a:ea typeface="Cambria"/>
                          <a:cs typeface="Times New Roman"/>
                        </a:rPr>
                        <a:t>Unaffiliated</a:t>
                      </a: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dirty="0">
                          <a:latin typeface="Verdana"/>
                          <a:ea typeface="Cambria"/>
                          <a:cs typeface="Times New Roman"/>
                        </a:rPr>
                        <a:t>73</a:t>
                      </a: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dirty="0">
                          <a:latin typeface="Verdana"/>
                          <a:ea typeface="Cambria"/>
                          <a:cs typeface="Times New Roman"/>
                        </a:rPr>
                        <a:t>20</a:t>
                      </a: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dirty="0">
                          <a:latin typeface="Verdana"/>
                          <a:ea typeface="Cambria"/>
                          <a:cs typeface="Times New Roman"/>
                        </a:rPr>
                        <a:t>7=100</a:t>
                      </a:r>
                    </a:p>
                  </a:txBody>
                  <a:tcPr marL="0" marR="0" marT="0" marB="0" anchor="b">
                    <a:lnL>
                      <a:noFill/>
                    </a:lnL>
                    <a:lnR>
                      <a:noFill/>
                    </a:lnR>
                    <a:lnT>
                      <a:noFill/>
                    </a:lnT>
                    <a:lnB>
                      <a:noFill/>
                    </a:lnB>
                  </a:tcPr>
                </a:tc>
                <a:tc>
                  <a:txBody>
                    <a:bodyPr/>
                    <a:lstStyle/>
                    <a:p>
                      <a:pPr marL="0" marR="0" algn="ctr">
                        <a:lnSpc>
                          <a:spcPct val="100000"/>
                        </a:lnSpc>
                        <a:spcBef>
                          <a:spcPts val="200"/>
                        </a:spcBef>
                        <a:spcAft>
                          <a:spcPts val="200"/>
                        </a:spcAft>
                      </a:pPr>
                      <a:r>
                        <a:rPr lang="en-US" sz="1600" dirty="0">
                          <a:solidFill>
                            <a:srgbClr val="7F7F7F"/>
                          </a:solidFill>
                          <a:latin typeface="Verdana"/>
                          <a:ea typeface="Cambria"/>
                          <a:cs typeface="Times New Roman"/>
                        </a:rPr>
                        <a:t>1,064</a:t>
                      </a:r>
                      <a:endParaRPr lang="en-US" sz="1600" dirty="0">
                        <a:latin typeface="Verdana"/>
                        <a:ea typeface="Cambria"/>
                        <a:cs typeface="Times New Roman"/>
                      </a:endParaRPr>
                    </a:p>
                  </a:txBody>
                  <a:tcPr marL="0" marR="0" marT="0" marB="0" anchor="b">
                    <a:lnL>
                      <a:noFill/>
                    </a:lnL>
                    <a:lnR>
                      <a:noFill/>
                    </a:lnR>
                    <a:lnT>
                      <a:noFill/>
                    </a:lnT>
                    <a:lnB>
                      <a:noFill/>
                    </a:lnB>
                  </a:tcPr>
                </a:tc>
              </a:tr>
            </a:tbl>
          </a:graphicData>
        </a:graphic>
      </p:graphicFrame>
      <p:sp>
        <p:nvSpPr>
          <p:cNvPr id="7" name="Rectangle 6"/>
          <p:cNvSpPr/>
          <p:nvPr/>
        </p:nvSpPr>
        <p:spPr>
          <a:xfrm>
            <a:off x="1295400" y="1371600"/>
            <a:ext cx="7010400" cy="246221"/>
          </a:xfrm>
          <a:prstGeom prst="rect">
            <a:avLst/>
          </a:prstGeom>
        </p:spPr>
        <p:txBody>
          <a:bodyPr wrap="square" anchor="b">
            <a:spAutoFit/>
          </a:bodyPr>
          <a:lstStyle/>
          <a:p>
            <a:pPr algn="ctr">
              <a:lnSpc>
                <a:spcPts val="1200"/>
              </a:lnSpc>
              <a:spcAft>
                <a:spcPts val="600"/>
              </a:spcAft>
            </a:pPr>
            <a:r>
              <a:rPr lang="en-US" sz="1600" i="1" dirty="0" smtClean="0">
                <a:latin typeface="Georgia"/>
                <a:ea typeface="Verdana"/>
                <a:cs typeface="Times New Roman"/>
              </a:rPr>
              <a:t>Do you favor or oppose allowing gays and lesbians to marry legally?</a:t>
            </a:r>
            <a:endParaRPr lang="en-US" sz="1600" i="1" dirty="0">
              <a:latin typeface="Georgia"/>
              <a:ea typeface="Verdana"/>
              <a:cs typeface="Times New Roman"/>
            </a:endParaRPr>
          </a:p>
        </p:txBody>
      </p:sp>
      <p:sp>
        <p:nvSpPr>
          <p:cNvPr id="8" name="Slide Number Placeholder 12"/>
          <p:cNvSpPr txBox="1">
            <a:spLocks/>
          </p:cNvSpPr>
          <p:nvPr/>
        </p:nvSpPr>
        <p:spPr>
          <a:xfrm>
            <a:off x="7010400" y="6492875"/>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BB827-D17E-4BD4-BF71-2A2D504B0C6D}" type="slidenum">
              <a:rPr kumimoji="0" lang="en-US" sz="1200" b="0" i="0" u="none" strike="noStrike" kern="1200" cap="none" spc="0" normalizeH="0" baseline="0" noProof="0" smtClean="0">
                <a:ln>
                  <a:noFill/>
                </a:ln>
                <a:solidFill>
                  <a:srgbClr val="333399"/>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333399"/>
              </a:solidFill>
              <a:effectLst/>
              <a:uLnTx/>
              <a:uFillTx/>
              <a:latin typeface="+mn-lt"/>
              <a:ea typeface="+mn-ea"/>
              <a:cs typeface="+mn-cs"/>
            </a:endParaRPr>
          </a:p>
        </p:txBody>
      </p:sp>
    </p:spTree>
  </p:cSld>
  <p:clrMapOvr>
    <a:masterClrMapping/>
  </p:clrMapOvr>
  <p:transition xmlns:p14="http://schemas.microsoft.com/office/powerpoint/2010/main">
    <p:fade thruBlk="1"/>
  </p:transition>
</p:sld>
</file>

<file path=ppt/theme/theme1.xml><?xml version="1.0" encoding="utf-8"?>
<a:theme xmlns:a="http://schemas.openxmlformats.org/drawingml/2006/main" name="Default Design">
  <a:themeElements>
    <a:clrScheme name="Default Design 15">
      <a:dk1>
        <a:srgbClr val="000000"/>
      </a:dk1>
      <a:lt1>
        <a:srgbClr val="FFFFFF"/>
      </a:lt1>
      <a:dk2>
        <a:srgbClr val="333399"/>
      </a:dk2>
      <a:lt2>
        <a:srgbClr val="FFCC99"/>
      </a:lt2>
      <a:accent1>
        <a:srgbClr val="5E2F23"/>
      </a:accent1>
      <a:accent2>
        <a:srgbClr val="CEA289"/>
      </a:accent2>
      <a:accent3>
        <a:srgbClr val="FFFFFF"/>
      </a:accent3>
      <a:accent4>
        <a:srgbClr val="000000"/>
      </a:accent4>
      <a:accent5>
        <a:srgbClr val="B6ADAC"/>
      </a:accent5>
      <a:accent6>
        <a:srgbClr val="BA927C"/>
      </a:accent6>
      <a:hlink>
        <a:srgbClr val="91523A"/>
      </a:hlink>
      <a:folHlink>
        <a:srgbClr val="C96827"/>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5E2F23"/>
        </a:accent1>
        <a:accent2>
          <a:srgbClr val="333399"/>
        </a:accent2>
        <a:accent3>
          <a:srgbClr val="FFFFFF"/>
        </a:accent3>
        <a:accent4>
          <a:srgbClr val="000000"/>
        </a:accent4>
        <a:accent5>
          <a:srgbClr val="B6ADAC"/>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333399"/>
        </a:dk2>
        <a:lt2>
          <a:srgbClr val="808080"/>
        </a:lt2>
        <a:accent1>
          <a:srgbClr val="5E2F23"/>
        </a:accent1>
        <a:accent2>
          <a:srgbClr val="CEA289"/>
        </a:accent2>
        <a:accent3>
          <a:srgbClr val="FFFFFF"/>
        </a:accent3>
        <a:accent4>
          <a:srgbClr val="000000"/>
        </a:accent4>
        <a:accent5>
          <a:srgbClr val="B6ADAC"/>
        </a:accent5>
        <a:accent6>
          <a:srgbClr val="BA927C"/>
        </a:accent6>
        <a:hlink>
          <a:srgbClr val="91523A"/>
        </a:hlink>
        <a:folHlink>
          <a:srgbClr val="C96827"/>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333399"/>
        </a:dk2>
        <a:lt2>
          <a:srgbClr val="FFCC99"/>
        </a:lt2>
        <a:accent1>
          <a:srgbClr val="5E2F23"/>
        </a:accent1>
        <a:accent2>
          <a:srgbClr val="CEA289"/>
        </a:accent2>
        <a:accent3>
          <a:srgbClr val="FFFFFF"/>
        </a:accent3>
        <a:accent4>
          <a:srgbClr val="000000"/>
        </a:accent4>
        <a:accent5>
          <a:srgbClr val="B6ADAC"/>
        </a:accent5>
        <a:accent6>
          <a:srgbClr val="BA927C"/>
        </a:accent6>
        <a:hlink>
          <a:srgbClr val="91523A"/>
        </a:hlink>
        <a:folHlink>
          <a:srgbClr val="C9682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5">
      <a:dk1>
        <a:srgbClr val="000000"/>
      </a:dk1>
      <a:lt1>
        <a:srgbClr val="FFFFFF"/>
      </a:lt1>
      <a:dk2>
        <a:srgbClr val="333399"/>
      </a:dk2>
      <a:lt2>
        <a:srgbClr val="FFCC99"/>
      </a:lt2>
      <a:accent1>
        <a:srgbClr val="5E2F23"/>
      </a:accent1>
      <a:accent2>
        <a:srgbClr val="CEA289"/>
      </a:accent2>
      <a:accent3>
        <a:srgbClr val="FFFFFF"/>
      </a:accent3>
      <a:accent4>
        <a:srgbClr val="000000"/>
      </a:accent4>
      <a:accent5>
        <a:srgbClr val="B6ADAC"/>
      </a:accent5>
      <a:accent6>
        <a:srgbClr val="BA927C"/>
      </a:accent6>
      <a:hlink>
        <a:srgbClr val="91523A"/>
      </a:hlink>
      <a:folHlink>
        <a:srgbClr val="C96827"/>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5E2F23"/>
        </a:accent1>
        <a:accent2>
          <a:srgbClr val="333399"/>
        </a:accent2>
        <a:accent3>
          <a:srgbClr val="FFFFFF"/>
        </a:accent3>
        <a:accent4>
          <a:srgbClr val="000000"/>
        </a:accent4>
        <a:accent5>
          <a:srgbClr val="B6ADAC"/>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333399"/>
        </a:dk2>
        <a:lt2>
          <a:srgbClr val="808080"/>
        </a:lt2>
        <a:accent1>
          <a:srgbClr val="5E2F23"/>
        </a:accent1>
        <a:accent2>
          <a:srgbClr val="CEA289"/>
        </a:accent2>
        <a:accent3>
          <a:srgbClr val="FFFFFF"/>
        </a:accent3>
        <a:accent4>
          <a:srgbClr val="000000"/>
        </a:accent4>
        <a:accent5>
          <a:srgbClr val="B6ADAC"/>
        </a:accent5>
        <a:accent6>
          <a:srgbClr val="BA927C"/>
        </a:accent6>
        <a:hlink>
          <a:srgbClr val="91523A"/>
        </a:hlink>
        <a:folHlink>
          <a:srgbClr val="C96827"/>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333399"/>
        </a:dk2>
        <a:lt2>
          <a:srgbClr val="FFCC99"/>
        </a:lt2>
        <a:accent1>
          <a:srgbClr val="5E2F23"/>
        </a:accent1>
        <a:accent2>
          <a:srgbClr val="CEA289"/>
        </a:accent2>
        <a:accent3>
          <a:srgbClr val="FFFFFF"/>
        </a:accent3>
        <a:accent4>
          <a:srgbClr val="000000"/>
        </a:accent4>
        <a:accent5>
          <a:srgbClr val="B6ADAC"/>
        </a:accent5>
        <a:accent6>
          <a:srgbClr val="BA927C"/>
        </a:accent6>
        <a:hlink>
          <a:srgbClr val="91523A"/>
        </a:hlink>
        <a:folHlink>
          <a:srgbClr val="C96827"/>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5">
      <a:dk1>
        <a:srgbClr val="000000"/>
      </a:dk1>
      <a:lt1>
        <a:srgbClr val="FFFFFF"/>
      </a:lt1>
      <a:dk2>
        <a:srgbClr val="333399"/>
      </a:dk2>
      <a:lt2>
        <a:srgbClr val="FFCC99"/>
      </a:lt2>
      <a:accent1>
        <a:srgbClr val="5E2F23"/>
      </a:accent1>
      <a:accent2>
        <a:srgbClr val="CEA289"/>
      </a:accent2>
      <a:accent3>
        <a:srgbClr val="FFFFFF"/>
      </a:accent3>
      <a:accent4>
        <a:srgbClr val="000000"/>
      </a:accent4>
      <a:accent5>
        <a:srgbClr val="B6ADAC"/>
      </a:accent5>
      <a:accent6>
        <a:srgbClr val="BA927C"/>
      </a:accent6>
      <a:hlink>
        <a:srgbClr val="91523A"/>
      </a:hlink>
      <a:folHlink>
        <a:srgbClr val="C96827"/>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5E2F23"/>
        </a:accent1>
        <a:accent2>
          <a:srgbClr val="333399"/>
        </a:accent2>
        <a:accent3>
          <a:srgbClr val="FFFFFF"/>
        </a:accent3>
        <a:accent4>
          <a:srgbClr val="000000"/>
        </a:accent4>
        <a:accent5>
          <a:srgbClr val="B6ADAC"/>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333399"/>
        </a:dk2>
        <a:lt2>
          <a:srgbClr val="808080"/>
        </a:lt2>
        <a:accent1>
          <a:srgbClr val="5E2F23"/>
        </a:accent1>
        <a:accent2>
          <a:srgbClr val="CEA289"/>
        </a:accent2>
        <a:accent3>
          <a:srgbClr val="FFFFFF"/>
        </a:accent3>
        <a:accent4>
          <a:srgbClr val="000000"/>
        </a:accent4>
        <a:accent5>
          <a:srgbClr val="B6ADAC"/>
        </a:accent5>
        <a:accent6>
          <a:srgbClr val="BA927C"/>
        </a:accent6>
        <a:hlink>
          <a:srgbClr val="91523A"/>
        </a:hlink>
        <a:folHlink>
          <a:srgbClr val="C96827"/>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333399"/>
        </a:dk2>
        <a:lt2>
          <a:srgbClr val="FFCC99"/>
        </a:lt2>
        <a:accent1>
          <a:srgbClr val="5E2F23"/>
        </a:accent1>
        <a:accent2>
          <a:srgbClr val="CEA289"/>
        </a:accent2>
        <a:accent3>
          <a:srgbClr val="FFFFFF"/>
        </a:accent3>
        <a:accent4>
          <a:srgbClr val="000000"/>
        </a:accent4>
        <a:accent5>
          <a:srgbClr val="B6ADAC"/>
        </a:accent5>
        <a:accent6>
          <a:srgbClr val="BA927C"/>
        </a:accent6>
        <a:hlink>
          <a:srgbClr val="91523A"/>
        </a:hlink>
        <a:folHlink>
          <a:srgbClr val="C96827"/>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5">
      <a:dk1>
        <a:srgbClr val="000000"/>
      </a:dk1>
      <a:lt1>
        <a:srgbClr val="FFFFFF"/>
      </a:lt1>
      <a:dk2>
        <a:srgbClr val="333399"/>
      </a:dk2>
      <a:lt2>
        <a:srgbClr val="FFCC99"/>
      </a:lt2>
      <a:accent1>
        <a:srgbClr val="5E2F23"/>
      </a:accent1>
      <a:accent2>
        <a:srgbClr val="CEA289"/>
      </a:accent2>
      <a:accent3>
        <a:srgbClr val="FFFFFF"/>
      </a:accent3>
      <a:accent4>
        <a:srgbClr val="000000"/>
      </a:accent4>
      <a:accent5>
        <a:srgbClr val="B6ADAC"/>
      </a:accent5>
      <a:accent6>
        <a:srgbClr val="BA927C"/>
      </a:accent6>
      <a:hlink>
        <a:srgbClr val="91523A"/>
      </a:hlink>
      <a:folHlink>
        <a:srgbClr val="C96827"/>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5E2F23"/>
        </a:accent1>
        <a:accent2>
          <a:srgbClr val="333399"/>
        </a:accent2>
        <a:accent3>
          <a:srgbClr val="FFFFFF"/>
        </a:accent3>
        <a:accent4>
          <a:srgbClr val="000000"/>
        </a:accent4>
        <a:accent5>
          <a:srgbClr val="B6ADAC"/>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333399"/>
        </a:dk2>
        <a:lt2>
          <a:srgbClr val="808080"/>
        </a:lt2>
        <a:accent1>
          <a:srgbClr val="5E2F23"/>
        </a:accent1>
        <a:accent2>
          <a:srgbClr val="CEA289"/>
        </a:accent2>
        <a:accent3>
          <a:srgbClr val="FFFFFF"/>
        </a:accent3>
        <a:accent4>
          <a:srgbClr val="000000"/>
        </a:accent4>
        <a:accent5>
          <a:srgbClr val="B6ADAC"/>
        </a:accent5>
        <a:accent6>
          <a:srgbClr val="BA927C"/>
        </a:accent6>
        <a:hlink>
          <a:srgbClr val="91523A"/>
        </a:hlink>
        <a:folHlink>
          <a:srgbClr val="C96827"/>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333399"/>
        </a:dk2>
        <a:lt2>
          <a:srgbClr val="FFCC99"/>
        </a:lt2>
        <a:accent1>
          <a:srgbClr val="5E2F23"/>
        </a:accent1>
        <a:accent2>
          <a:srgbClr val="CEA289"/>
        </a:accent2>
        <a:accent3>
          <a:srgbClr val="FFFFFF"/>
        </a:accent3>
        <a:accent4>
          <a:srgbClr val="000000"/>
        </a:accent4>
        <a:accent5>
          <a:srgbClr val="B6ADAC"/>
        </a:accent5>
        <a:accent6>
          <a:srgbClr val="BA927C"/>
        </a:accent6>
        <a:hlink>
          <a:srgbClr val="91523A"/>
        </a:hlink>
        <a:folHlink>
          <a:srgbClr val="C96827"/>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5">
      <a:dk1>
        <a:srgbClr val="000000"/>
      </a:dk1>
      <a:lt1>
        <a:srgbClr val="FFFFFF"/>
      </a:lt1>
      <a:dk2>
        <a:srgbClr val="333399"/>
      </a:dk2>
      <a:lt2>
        <a:srgbClr val="FFCC99"/>
      </a:lt2>
      <a:accent1>
        <a:srgbClr val="5E2F23"/>
      </a:accent1>
      <a:accent2>
        <a:srgbClr val="CEA289"/>
      </a:accent2>
      <a:accent3>
        <a:srgbClr val="FFFFFF"/>
      </a:accent3>
      <a:accent4>
        <a:srgbClr val="000000"/>
      </a:accent4>
      <a:accent5>
        <a:srgbClr val="B6ADAC"/>
      </a:accent5>
      <a:accent6>
        <a:srgbClr val="BA927C"/>
      </a:accent6>
      <a:hlink>
        <a:srgbClr val="91523A"/>
      </a:hlink>
      <a:folHlink>
        <a:srgbClr val="C96827"/>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5E2F23"/>
        </a:accent1>
        <a:accent2>
          <a:srgbClr val="333399"/>
        </a:accent2>
        <a:accent3>
          <a:srgbClr val="FFFFFF"/>
        </a:accent3>
        <a:accent4>
          <a:srgbClr val="000000"/>
        </a:accent4>
        <a:accent5>
          <a:srgbClr val="B6ADAC"/>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333399"/>
        </a:dk2>
        <a:lt2>
          <a:srgbClr val="808080"/>
        </a:lt2>
        <a:accent1>
          <a:srgbClr val="5E2F23"/>
        </a:accent1>
        <a:accent2>
          <a:srgbClr val="CEA289"/>
        </a:accent2>
        <a:accent3>
          <a:srgbClr val="FFFFFF"/>
        </a:accent3>
        <a:accent4>
          <a:srgbClr val="000000"/>
        </a:accent4>
        <a:accent5>
          <a:srgbClr val="B6ADAC"/>
        </a:accent5>
        <a:accent6>
          <a:srgbClr val="BA927C"/>
        </a:accent6>
        <a:hlink>
          <a:srgbClr val="91523A"/>
        </a:hlink>
        <a:folHlink>
          <a:srgbClr val="C96827"/>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333399"/>
        </a:dk2>
        <a:lt2>
          <a:srgbClr val="FFCC99"/>
        </a:lt2>
        <a:accent1>
          <a:srgbClr val="5E2F23"/>
        </a:accent1>
        <a:accent2>
          <a:srgbClr val="CEA289"/>
        </a:accent2>
        <a:accent3>
          <a:srgbClr val="FFFFFF"/>
        </a:accent3>
        <a:accent4>
          <a:srgbClr val="000000"/>
        </a:accent4>
        <a:accent5>
          <a:srgbClr val="B6ADAC"/>
        </a:accent5>
        <a:accent6>
          <a:srgbClr val="BA927C"/>
        </a:accent6>
        <a:hlink>
          <a:srgbClr val="91523A"/>
        </a:hlink>
        <a:folHlink>
          <a:srgbClr val="C96827"/>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3">
    <a:dk1>
      <a:sysClr val="windowText" lastClr="000000"/>
    </a:dk1>
    <a:lt1>
      <a:sysClr val="window" lastClr="FFFFFF"/>
    </a:lt1>
    <a:dk2>
      <a:srgbClr val="436983"/>
    </a:dk2>
    <a:lt2>
      <a:srgbClr val="EFEDE4"/>
    </a:lt2>
    <a:accent1>
      <a:srgbClr val="949D49"/>
    </a:accent1>
    <a:accent2>
      <a:srgbClr val="74697D"/>
    </a:accent2>
    <a:accent3>
      <a:srgbClr val="A55A26"/>
    </a:accent3>
    <a:accent4>
      <a:srgbClr val="D1A732"/>
    </a:accent4>
    <a:accent5>
      <a:srgbClr val="E99D2D"/>
    </a:accent5>
    <a:accent6>
      <a:srgbClr val="BF3927"/>
    </a:accent6>
    <a:hlink>
      <a:srgbClr val="A55A26"/>
    </a:hlink>
    <a:folHlink>
      <a:srgbClr val="D1A73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317</TotalTime>
  <Words>1250</Words>
  <Application>Microsoft Macintosh PowerPoint</Application>
  <PresentationFormat>On-screen Show (4:3)</PresentationFormat>
  <Paragraphs>381</Paragraphs>
  <Slides>12</Slides>
  <Notes>3</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12</vt:i4>
      </vt:variant>
    </vt:vector>
  </HeadingPairs>
  <TitlesOfParts>
    <vt:vector size="19" baseType="lpstr">
      <vt:lpstr>Default Design</vt:lpstr>
      <vt:lpstr>1_Default Design</vt:lpstr>
      <vt:lpstr>2_Default Design</vt:lpstr>
      <vt:lpstr>3_Default Design</vt:lpstr>
      <vt:lpstr>4_Default Design</vt:lpstr>
      <vt:lpstr>5_Default Design</vt:lpstr>
      <vt:lpstr>Worksheet</vt:lpstr>
      <vt:lpstr>Latinos and the 2012 Elections  Boisi Center for Religion &amp; American Public Life Boston College November 1, 2012  Luis Lugo, Director Pew Forum on Religion &amp; Public Life Washington, D.C.</vt:lpstr>
      <vt:lpstr>Eligible Voters as  a Share of Group’s Population: 2012</vt:lpstr>
      <vt:lpstr>Hispanic Eligible Voter  and Registered Voter Trends</vt:lpstr>
      <vt:lpstr>Voter Turnout Rates  in Presidential Elections</vt:lpstr>
      <vt:lpstr>PowerPoint Presentation</vt:lpstr>
      <vt:lpstr>Party Affiliation among Latino Registered Voters</vt:lpstr>
      <vt:lpstr>PowerPoint Presentation</vt:lpstr>
      <vt:lpstr>PowerPoint Presentation</vt:lpstr>
      <vt:lpstr>PowerPoint Presentation</vt:lpstr>
      <vt:lpstr>PowerPoint Presentation</vt:lpstr>
      <vt:lpstr>PowerPoint Presentation</vt:lpstr>
      <vt:lpstr>PowerPoint Presentation</vt:lpstr>
    </vt:vector>
  </TitlesOfParts>
  <Company>Pew Research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Hispanic Eligible Voter  and Registered Voter Trends</dc:title>
  <dc:creator>Elizabeth Podrebarac</dc:creator>
  <cp:lastModifiedBy>Erik Owens</cp:lastModifiedBy>
  <cp:revision>30</cp:revision>
  <dcterms:created xsi:type="dcterms:W3CDTF">2012-10-19T15:37:26Z</dcterms:created>
  <dcterms:modified xsi:type="dcterms:W3CDTF">2012-10-31T20:33:57Z</dcterms:modified>
</cp:coreProperties>
</file>